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7"/>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432"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5" r:id="rId63"/>
    <p:sldId id="316" r:id="rId64"/>
    <p:sldId id="317" r:id="rId65"/>
    <p:sldId id="318" r:id="rId66"/>
    <p:sldId id="322"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55" r:id="rId82"/>
    <p:sldId id="335" r:id="rId83"/>
    <p:sldId id="336" r:id="rId84"/>
    <p:sldId id="337" r:id="rId85"/>
    <p:sldId id="338" r:id="rId86"/>
    <p:sldId id="339" r:id="rId87"/>
    <p:sldId id="340" r:id="rId88"/>
    <p:sldId id="386" r:id="rId89"/>
    <p:sldId id="341" r:id="rId90"/>
    <p:sldId id="384" r:id="rId91"/>
    <p:sldId id="387" r:id="rId92"/>
    <p:sldId id="390" r:id="rId93"/>
    <p:sldId id="418" r:id="rId94"/>
    <p:sldId id="391" r:id="rId95"/>
    <p:sldId id="417" r:id="rId96"/>
    <p:sldId id="394" r:id="rId97"/>
    <p:sldId id="392" r:id="rId98"/>
    <p:sldId id="342" r:id="rId99"/>
    <p:sldId id="343" r:id="rId100"/>
    <p:sldId id="344" r:id="rId101"/>
    <p:sldId id="345" r:id="rId102"/>
    <p:sldId id="346" r:id="rId103"/>
    <p:sldId id="347" r:id="rId104"/>
    <p:sldId id="348" r:id="rId105"/>
    <p:sldId id="349" r:id="rId106"/>
    <p:sldId id="350" r:id="rId107"/>
    <p:sldId id="351" r:id="rId108"/>
    <p:sldId id="398" r:id="rId109"/>
    <p:sldId id="430" r:id="rId110"/>
    <p:sldId id="352" r:id="rId111"/>
    <p:sldId id="354" r:id="rId112"/>
    <p:sldId id="356" r:id="rId113"/>
    <p:sldId id="357" r:id="rId114"/>
    <p:sldId id="359" r:id="rId115"/>
    <p:sldId id="358" r:id="rId116"/>
    <p:sldId id="360" r:id="rId117"/>
    <p:sldId id="361" r:id="rId118"/>
    <p:sldId id="362" r:id="rId119"/>
    <p:sldId id="363" r:id="rId120"/>
    <p:sldId id="425" r:id="rId121"/>
    <p:sldId id="364" r:id="rId122"/>
    <p:sldId id="366" r:id="rId123"/>
    <p:sldId id="365" r:id="rId124"/>
    <p:sldId id="367" r:id="rId125"/>
    <p:sldId id="371" r:id="rId126"/>
    <p:sldId id="368" r:id="rId127"/>
    <p:sldId id="373" r:id="rId128"/>
    <p:sldId id="374" r:id="rId129"/>
    <p:sldId id="397" r:id="rId130"/>
    <p:sldId id="375" r:id="rId131"/>
    <p:sldId id="376" r:id="rId132"/>
    <p:sldId id="377" r:id="rId133"/>
    <p:sldId id="378" r:id="rId134"/>
    <p:sldId id="379" r:id="rId135"/>
    <p:sldId id="380" r:id="rId136"/>
    <p:sldId id="431" r:id="rId137"/>
    <p:sldId id="401" r:id="rId138"/>
    <p:sldId id="381" r:id="rId139"/>
    <p:sldId id="382" r:id="rId140"/>
    <p:sldId id="419" r:id="rId141"/>
    <p:sldId id="393" r:id="rId142"/>
    <p:sldId id="383" r:id="rId143"/>
    <p:sldId id="388" r:id="rId144"/>
    <p:sldId id="385" r:id="rId145"/>
    <p:sldId id="405" r:id="rId146"/>
    <p:sldId id="415" r:id="rId147"/>
    <p:sldId id="420" r:id="rId148"/>
    <p:sldId id="389" r:id="rId149"/>
    <p:sldId id="395" r:id="rId150"/>
    <p:sldId id="396" r:id="rId151"/>
    <p:sldId id="399" r:id="rId152"/>
    <p:sldId id="400" r:id="rId153"/>
    <p:sldId id="402" r:id="rId154"/>
    <p:sldId id="403" r:id="rId155"/>
    <p:sldId id="404" r:id="rId156"/>
    <p:sldId id="406" r:id="rId157"/>
    <p:sldId id="407" r:id="rId158"/>
    <p:sldId id="408" r:id="rId159"/>
    <p:sldId id="410" r:id="rId160"/>
    <p:sldId id="411" r:id="rId161"/>
    <p:sldId id="416" r:id="rId162"/>
    <p:sldId id="429" r:id="rId163"/>
    <p:sldId id="422" r:id="rId164"/>
    <p:sldId id="424" r:id="rId165"/>
    <p:sldId id="427" r:id="rId16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varScale="1">
        <p:scale>
          <a:sx n="120" d="100"/>
          <a:sy n="120" d="100"/>
        </p:scale>
        <p:origin x="834" y="170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2018/10/8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149</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156</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162</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42</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99</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115</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2018/10/8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05.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gif"/></Relationships>
</file>

<file path=ppt/slides/_rels/slide1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81.tif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2.wmf"/><Relationship Id="rId4" Type="http://schemas.openxmlformats.org/officeDocument/2006/relationships/oleObject" Target="../embeddings/oleObject2.bin"/></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9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hyperlink" Target="https://www.analyticsvidhya.com/blog/2017/09/understaing-support-vector-machine-example-code/"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5" Type="http://schemas.openxmlformats.org/officeDocument/2006/relationships/image" Target="../media/image209.png"/><Relationship Id="rId4" Type="http://schemas.openxmlformats.org/officeDocument/2006/relationships/image" Target="../media/image208.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14.tif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45.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22.png"/><Relationship Id="rId4" Type="http://schemas.openxmlformats.org/officeDocument/2006/relationships/image" Target="../media/image221.png"/></Relationships>
</file>

<file path=ppt/slides/_rels/slide14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3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8.png"/></Relationships>
</file>

<file path=ppt/slides/_rels/slide1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 Id="rId4" Type="http://schemas.openxmlformats.org/officeDocument/2006/relationships/image" Target="../media/image24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5" Type="http://schemas.openxmlformats.org/officeDocument/2006/relationships/image" Target="../media/image247.png"/><Relationship Id="rId4" Type="http://schemas.openxmlformats.org/officeDocument/2006/relationships/image" Target="../media/image246.png"/></Relationships>
</file>

<file path=ppt/slides/_rels/slide162.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en.wikipedia.org/wiki/Read-only_memor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gif"/><Relationship Id="rId5" Type="http://schemas.openxmlformats.org/officeDocument/2006/relationships/image" Target="../media/image88.gif"/><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 Id="rId9" Type="http://schemas.openxmlformats.org/officeDocument/2006/relationships/image" Target="../media/image11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a:solidFill>
                  <a:srgbClr val="FF0000"/>
                </a:solidFill>
              </a:rPr>
              <a:t>Secure storage</a:t>
            </a:r>
            <a:r>
              <a:rPr kumimoji="1" lang="zh-CN" altLang="en-US" dirty="0"/>
              <a:t>其实就是</a:t>
            </a:r>
            <a:r>
              <a:rPr lang="zh-CN" altLang="en-US" dirty="0"/>
              <a:t>利用了</a:t>
            </a:r>
            <a:r>
              <a:rPr lang="en-US" altLang="zh-CN" dirty="0" err="1"/>
              <a:t>TrustZone</a:t>
            </a:r>
            <a:r>
              <a:rPr lang="zh-CN" altLang="en-US" dirty="0"/>
              <a:t>的一个</a:t>
            </a:r>
            <a:r>
              <a:rPr lang="en-US" altLang="zh-CN" dirty="0"/>
              <a:t>application</a:t>
            </a:r>
            <a:r>
              <a:rPr lang="zh-CN" altLang="en-US" dirty="0"/>
              <a:t>，干的事情就是</a:t>
            </a:r>
            <a:r>
              <a:rPr lang="zh-CN" altLang="en-US" b="1" dirty="0"/>
              <a:t>在不把</a:t>
            </a:r>
            <a:r>
              <a:rPr lang="en-US" altLang="zh-CN" b="1" dirty="0"/>
              <a:t>FEK</a:t>
            </a:r>
            <a:r>
              <a:rPr lang="zh-CN" altLang="en-US" b="1" dirty="0"/>
              <a:t>泄露的情况下，加密</a:t>
            </a:r>
            <a:r>
              <a:rPr lang="en-US" altLang="zh-CN" b="1" dirty="0"/>
              <a:t>/</a:t>
            </a:r>
            <a:r>
              <a:rPr lang="zh-CN" altLang="en-US" b="1" dirty="0"/>
              <a:t>解密</a:t>
            </a:r>
            <a:r>
              <a:rPr lang="en-US" altLang="zh-CN" b="1" dirty="0"/>
              <a:t>files </a:t>
            </a:r>
            <a:r>
              <a:rPr lang="en-US" altLang="zh-CN" dirty="0"/>
              <a:t>(</a:t>
            </a:r>
            <a:r>
              <a:rPr lang="zh-CN" altLang="en-US" dirty="0"/>
              <a:t>以为</a:t>
            </a:r>
            <a:r>
              <a:rPr lang="en-US" altLang="zh-CN" dirty="0"/>
              <a:t>FEK</a:t>
            </a:r>
            <a:r>
              <a:rPr lang="zh-CN" altLang="en-US" dirty="0"/>
              <a:t>总在</a:t>
            </a:r>
            <a:r>
              <a:rPr lang="en-US" altLang="zh-CN" dirty="0"/>
              <a:t>secure world</a:t>
            </a:r>
            <a:r>
              <a:rPr lang="zh-CN" altLang="en-US" dirty="0"/>
              <a:t>的</a:t>
            </a:r>
            <a:r>
              <a:rPr lang="en-US" altLang="zh-CN" dirty="0"/>
              <a:t>memory</a:t>
            </a:r>
            <a:r>
              <a:rPr lang="zh-CN" altLang="en-US" dirty="0"/>
              <a:t>之中，从</a:t>
            </a:r>
            <a:r>
              <a:rPr lang="en-US" altLang="zh-CN" dirty="0"/>
              <a:t>normal world</a:t>
            </a:r>
            <a:r>
              <a:rPr lang="zh-CN" altLang="en-US" dirty="0"/>
              <a:t>无法</a:t>
            </a:r>
            <a:r>
              <a:rPr lang="en-US" altLang="zh-CN" dirty="0"/>
              <a:t>access</a:t>
            </a:r>
            <a:r>
              <a:rPr lang="zh-CN" altLang="en-US" dirty="0"/>
              <a:t>，所以不会泄露</a:t>
            </a:r>
            <a:r>
              <a:rPr lang="en-US" altLang="zh-CN" dirty="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这个金色的</a:t>
            </a:r>
            <a:r>
              <a:rPr kumimoji="1" lang="en-US" altLang="zh-CN" sz="1200" dirty="0"/>
              <a:t>Key</a:t>
            </a:r>
            <a:r>
              <a:rPr kumimoji="1" lang="zh-CN" altLang="en-US" sz="1200" dirty="0"/>
              <a:t>永远只在</a:t>
            </a:r>
            <a:r>
              <a:rPr kumimoji="1" lang="en-US" altLang="zh-CN" sz="1200" dirty="0"/>
              <a:t>secure world</a:t>
            </a:r>
            <a:r>
              <a:rPr kumimoji="1" lang="zh-CN" altLang="en-US" sz="1200" dirty="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用银色</a:t>
            </a:r>
            <a:r>
              <a:rPr kumimoji="1" lang="en-US" altLang="zh-CN" sz="1200" dirty="0"/>
              <a:t>key</a:t>
            </a:r>
            <a:r>
              <a:rPr kumimoji="1" lang="zh-CN" altLang="en-US" sz="1200" dirty="0"/>
              <a:t>加密</a:t>
            </a:r>
            <a:r>
              <a:rPr kumimoji="1" lang="en-US" altLang="zh-CN" sz="1200" dirty="0"/>
              <a:t>file</a:t>
            </a:r>
          </a:p>
          <a:p>
            <a:r>
              <a:rPr lang="zh-CN" altLang="en-US" sz="1200" dirty="0"/>
              <a:t>然后</a:t>
            </a:r>
            <a:r>
              <a:rPr kumimoji="1" lang="zh-CN" altLang="en-US" sz="1200" dirty="0"/>
              <a:t>用金色</a:t>
            </a:r>
            <a:r>
              <a:rPr kumimoji="1" lang="en-US" altLang="zh-CN" sz="1200" dirty="0"/>
              <a:t>key</a:t>
            </a:r>
            <a:r>
              <a:rPr kumimoji="1" lang="zh-CN" altLang="en-US" sz="1200" dirty="0"/>
              <a:t>加密</a:t>
            </a:r>
            <a:r>
              <a:rPr lang="zh-CN" altLang="en-US" sz="1200" dirty="0"/>
              <a:t>银色</a:t>
            </a:r>
            <a:r>
              <a:rPr lang="en-US" altLang="zh-CN" sz="1200" dirty="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a:t>Embedded system design</a:t>
            </a:r>
          </a:p>
          <a:p>
            <a:r>
              <a:rPr lang="zh-CN" altLang="en-US" dirty="0"/>
              <a:t>下图是</a:t>
            </a:r>
            <a:r>
              <a:rPr lang="en-US" altLang="zh-CN" dirty="0"/>
              <a:t>high level overview</a:t>
            </a:r>
            <a:r>
              <a:rPr lang="zh-CN" altLang="en-US" dirty="0"/>
              <a:t>的</a:t>
            </a:r>
            <a:r>
              <a:rPr lang="en-US" altLang="zh-CN" dirty="0"/>
              <a:t>board</a:t>
            </a:r>
            <a:r>
              <a:rPr lang="zh-CN" altLang="en-US" dirty="0"/>
              <a:t>上的</a:t>
            </a:r>
            <a:r>
              <a:rPr lang="en-US" altLang="zh-CN" dirty="0"/>
              <a:t>chip</a:t>
            </a:r>
            <a:r>
              <a:rPr lang="zh-CN" altLang="en-US" dirty="0"/>
              <a:t>和</a:t>
            </a:r>
            <a:r>
              <a:rPr lang="en-US" altLang="zh-CN" dirty="0"/>
              <a:t>chip</a:t>
            </a:r>
            <a:r>
              <a:rPr lang="zh-CN" altLang="en-US" dirty="0"/>
              <a:t>之间通信的</a:t>
            </a:r>
            <a:r>
              <a:rPr lang="en-US" altLang="zh-CN" dirty="0"/>
              <a:t>design</a:t>
            </a:r>
          </a:p>
          <a:p>
            <a:r>
              <a:rPr lang="zh-CN" altLang="en-US" dirty="0"/>
              <a:t>左图是整体</a:t>
            </a:r>
            <a:r>
              <a:rPr lang="en-US" altLang="zh-CN" dirty="0"/>
              <a:t>overview,</a:t>
            </a:r>
            <a:r>
              <a:rPr lang="zh-CN" altLang="en-US" dirty="0"/>
              <a:t>右图是加了一些</a:t>
            </a:r>
            <a:r>
              <a:rPr lang="en-US" altLang="zh-CN" dirty="0"/>
              <a:t>detail</a:t>
            </a:r>
            <a:r>
              <a:rPr lang="zh-CN" altLang="en-US" dirty="0"/>
              <a:t>的</a:t>
            </a:r>
            <a:r>
              <a:rPr lang="en-US" altLang="zh-CN" dirty="0"/>
              <a:t>overview</a:t>
            </a:r>
          </a:p>
          <a:p>
            <a:r>
              <a:rPr kumimoji="1" lang="zh-CN" altLang="en-US" dirty="0"/>
              <a:t>扩大了看，做类似的图的时候参考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a:t>下图是一个</a:t>
            </a:r>
            <a:r>
              <a:rPr lang="en-US" altLang="zh-CN" dirty="0"/>
              <a:t>IVI</a:t>
            </a:r>
            <a:r>
              <a:rPr lang="zh-CN" altLang="en-US" dirty="0"/>
              <a:t>的</a:t>
            </a:r>
            <a:r>
              <a:rPr lang="en-US" altLang="zh-CN" b="1" dirty="0">
                <a:solidFill>
                  <a:srgbClr val="FF0000"/>
                </a:solidFill>
              </a:rPr>
              <a:t>Security architecture Diagram</a:t>
            </a:r>
            <a:r>
              <a:rPr lang="zh-CN" altLang="en-US" dirty="0"/>
              <a:t>，和上面两张图挺像，</a:t>
            </a:r>
            <a:endParaRPr lang="en-US" altLang="zh-CN" dirty="0"/>
          </a:p>
          <a:p>
            <a:r>
              <a:rPr kumimoji="1" lang="zh-CN" altLang="en-US" dirty="0"/>
              <a:t>更加具体，描述的是</a:t>
            </a:r>
            <a:r>
              <a:rPr kumimoji="1" lang="en-US" altLang="zh-CN" dirty="0"/>
              <a:t>SW</a:t>
            </a:r>
            <a:r>
              <a:rPr kumimoji="1" lang="zh-CN" altLang="en-US" dirty="0"/>
              <a:t>面上哪个</a:t>
            </a:r>
            <a:r>
              <a:rPr kumimoji="1" lang="en-US" altLang="zh-CN" dirty="0"/>
              <a:t>OS</a:t>
            </a:r>
            <a:r>
              <a:rPr lang="zh-CN" altLang="en-US" dirty="0"/>
              <a:t>上有什么</a:t>
            </a:r>
            <a:r>
              <a:rPr lang="en-US" altLang="zh-CN" dirty="0"/>
              <a:t>component</a:t>
            </a:r>
            <a:r>
              <a:rPr lang="zh-CN" altLang="en-US" dirty="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这一页的图挺有学习价值的，自己做这些图是</a:t>
            </a:r>
            <a:r>
              <a:rPr kumimoji="1" lang="en-US" altLang="zh-CN" dirty="0"/>
              <a:t>Embedded System</a:t>
            </a:r>
            <a:r>
              <a:rPr lang="zh-CN" altLang="en-US" dirty="0"/>
              <a:t> </a:t>
            </a:r>
            <a:r>
              <a:rPr kumimoji="1" lang="en-US" altLang="zh-CN" dirty="0"/>
              <a:t>Architect</a:t>
            </a:r>
            <a:r>
              <a:rPr kumimoji="1" lang="zh-CN" altLang="en-US" dirty="0"/>
              <a:t>应该有的基本能力</a:t>
            </a:r>
            <a:endParaRPr kumimoji="1" lang="en-US" altLang="zh-CN" dirty="0"/>
          </a:p>
          <a:p>
            <a:r>
              <a:rPr lang="zh-CN" altLang="en-US" dirty="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a:t>下图是</a:t>
            </a:r>
            <a:r>
              <a:rPr kumimoji="1" lang="en-US" altLang="zh-CN" sz="1400" dirty="0"/>
              <a:t>IVI</a:t>
            </a:r>
            <a:r>
              <a:rPr kumimoji="1" lang="zh-CN" altLang="en-US" sz="1400" dirty="0"/>
              <a:t>的</a:t>
            </a:r>
            <a:r>
              <a:rPr kumimoji="1" lang="en-US" altLang="zh-CN" sz="1400" dirty="0"/>
              <a:t>OTA update</a:t>
            </a:r>
            <a:r>
              <a:rPr kumimoji="1" lang="zh-CN" altLang="en-US" sz="1400" dirty="0"/>
              <a:t>时，</a:t>
            </a:r>
            <a:r>
              <a:rPr kumimoji="1" lang="en-US" altLang="zh-CN" sz="1400" dirty="0"/>
              <a:t>RH850</a:t>
            </a:r>
            <a:r>
              <a:rPr lang="zh-CN" altLang="en-US" sz="1400" dirty="0"/>
              <a:t>的</a:t>
            </a:r>
            <a:r>
              <a:rPr lang="en-US" altLang="zh-CN" sz="1400" dirty="0"/>
              <a:t>Update sequence diagram (RH850</a:t>
            </a:r>
            <a:r>
              <a:rPr lang="zh-CN" altLang="en-US" sz="1400" dirty="0"/>
              <a:t>是通过</a:t>
            </a:r>
            <a:r>
              <a:rPr lang="en-US" altLang="zh-CN" sz="1400" dirty="0" err="1"/>
              <a:t>SoC</a:t>
            </a:r>
            <a:r>
              <a:rPr lang="zh-CN" altLang="en-US" sz="1400" dirty="0"/>
              <a:t>拿到</a:t>
            </a:r>
            <a:r>
              <a:rPr lang="en-US" altLang="zh-CN" sz="1400" dirty="0"/>
              <a:t>update data</a:t>
            </a:r>
            <a:r>
              <a:rPr lang="zh-CN" altLang="en-US" sz="1400" dirty="0"/>
              <a:t>的</a:t>
            </a:r>
            <a:r>
              <a:rPr lang="en-US" altLang="zh-CN" sz="1400" dirty="0"/>
              <a:t>)</a:t>
            </a:r>
            <a:r>
              <a:rPr lang="zh-CN" altLang="en-US" sz="1400" dirty="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p>
          <a:p>
            <a:r>
              <a:rPr lang="en-US" altLang="ja-JP" dirty="0"/>
              <a:t>Infineon</a:t>
            </a:r>
            <a:r>
              <a:rPr lang="zh-CN" altLang="en-US" dirty="0"/>
              <a:t>生产这种</a:t>
            </a:r>
            <a:r>
              <a:rPr lang="en-US" altLang="zh-CN" dirty="0"/>
              <a:t>TPM module</a:t>
            </a:r>
            <a:r>
              <a:rPr lang="zh-CN" altLang="en-US" dirty="0"/>
              <a:t>，</a:t>
            </a:r>
            <a:r>
              <a:rPr lang="en-US" altLang="zh-CN" dirty="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a:t>关于</a:t>
            </a:r>
            <a:r>
              <a:rPr lang="en-US" altLang="zh-CN" dirty="0" err="1"/>
              <a:t>trustzone</a:t>
            </a:r>
            <a:r>
              <a:rPr lang="zh-CN" altLang="en-US" dirty="0"/>
              <a:t>的认知更新一下，</a:t>
            </a:r>
            <a:r>
              <a:rPr lang="en-US" altLang="zh-CN" dirty="0" err="1"/>
              <a:t>SoC</a:t>
            </a:r>
            <a:r>
              <a:rPr lang="zh-CN" altLang="en-US" dirty="0"/>
              <a:t>的</a:t>
            </a:r>
            <a:r>
              <a:rPr lang="en-US" altLang="zh-CN" dirty="0"/>
              <a:t>memory</a:t>
            </a:r>
            <a:r>
              <a:rPr lang="zh-CN" altLang="en-US" dirty="0"/>
              <a:t>有</a:t>
            </a:r>
            <a:r>
              <a:rPr lang="en-US" altLang="zh-CN" dirty="0"/>
              <a:t>normal world</a:t>
            </a:r>
            <a:r>
              <a:rPr lang="zh-CN" altLang="en-US" dirty="0"/>
              <a:t>用</a:t>
            </a:r>
            <a:r>
              <a:rPr lang="en-US" altLang="zh-CN" dirty="0"/>
              <a:t>memory</a:t>
            </a:r>
            <a:r>
              <a:rPr lang="zh-CN" altLang="en-US" dirty="0"/>
              <a:t>和</a:t>
            </a:r>
            <a:r>
              <a:rPr lang="en-US" altLang="zh-CN" dirty="0"/>
              <a:t>secure world</a:t>
            </a:r>
            <a:r>
              <a:rPr lang="zh-CN" altLang="en-US" dirty="0"/>
              <a:t>用</a:t>
            </a:r>
            <a:r>
              <a:rPr lang="en-US" altLang="zh-CN" dirty="0"/>
              <a:t>memory</a:t>
            </a:r>
            <a:r>
              <a:rPr lang="zh-CN" altLang="en-US" dirty="0"/>
              <a:t>，这两种</a:t>
            </a:r>
            <a:r>
              <a:rPr lang="en-US" altLang="zh-CN" dirty="0"/>
              <a:t>memory</a:t>
            </a:r>
            <a:r>
              <a:rPr lang="zh-CN" altLang="en-US" dirty="0"/>
              <a:t>有</a:t>
            </a:r>
            <a:r>
              <a:rPr lang="en-US" altLang="zh-CN" dirty="0"/>
              <a:t>Hardware</a:t>
            </a:r>
            <a:r>
              <a:rPr lang="zh-CN" altLang="en-US" dirty="0"/>
              <a:t>限制不能共享；</a:t>
            </a:r>
            <a:endParaRPr lang="en-US" altLang="zh-CN" dirty="0"/>
          </a:p>
          <a:p>
            <a:r>
              <a:rPr lang="zh-CN" altLang="en-US" dirty="0"/>
              <a:t>除此之外还有</a:t>
            </a:r>
            <a:r>
              <a:rPr lang="en-US" altLang="zh-CN" dirty="0"/>
              <a:t>shared memory</a:t>
            </a:r>
            <a:r>
              <a:rPr lang="zh-CN" altLang="en-US" dirty="0"/>
              <a:t>，这种</a:t>
            </a:r>
            <a:r>
              <a:rPr lang="en-US" altLang="zh-CN" dirty="0"/>
              <a:t>memory</a:t>
            </a:r>
            <a:r>
              <a:rPr lang="zh-CN" altLang="en-US" dirty="0"/>
              <a:t>可以用来在</a:t>
            </a:r>
            <a:r>
              <a:rPr lang="en-US" altLang="zh-CN" dirty="0"/>
              <a:t>normal</a:t>
            </a:r>
            <a:r>
              <a:rPr lang="zh-CN" altLang="en-US" dirty="0"/>
              <a:t>和</a:t>
            </a:r>
            <a:r>
              <a:rPr lang="en-US" altLang="zh-CN" dirty="0"/>
              <a:t>secure</a:t>
            </a:r>
            <a:r>
              <a:rPr lang="zh-CN" altLang="en-US" dirty="0"/>
              <a:t> </a:t>
            </a:r>
            <a:r>
              <a:rPr lang="en-US" altLang="zh-CN" dirty="0"/>
              <a:t>world</a:t>
            </a:r>
            <a:r>
              <a:rPr lang="zh-CN" altLang="en-US" dirty="0"/>
              <a:t>之间交换</a:t>
            </a:r>
            <a:r>
              <a:rPr lang="en-US" altLang="zh-CN" dirty="0"/>
              <a:t>data</a:t>
            </a:r>
          </a:p>
          <a:p>
            <a:r>
              <a:rPr lang="zh-CN" altLang="en-US" dirty="0"/>
              <a:t>一个</a:t>
            </a:r>
            <a:r>
              <a:rPr lang="en-US" altLang="zh-CN" dirty="0" err="1"/>
              <a:t>SoC</a:t>
            </a:r>
            <a:r>
              <a:rPr lang="zh-CN" altLang="en-US" dirty="0"/>
              <a:t>一般有多个</a:t>
            </a:r>
            <a:r>
              <a:rPr lang="en-US" altLang="zh-CN" dirty="0"/>
              <a:t>CPU core</a:t>
            </a:r>
            <a:r>
              <a:rPr lang="zh-CN" altLang="en-US" dirty="0"/>
              <a:t>，可以设置一个或者多个</a:t>
            </a:r>
            <a:r>
              <a:rPr lang="en-US" altLang="zh-CN" dirty="0"/>
              <a:t>CPU core</a:t>
            </a:r>
            <a:r>
              <a:rPr lang="zh-CN" altLang="en-US" dirty="0"/>
              <a:t>来执行</a:t>
            </a:r>
            <a:r>
              <a:rPr lang="en-US" altLang="zh-CN" dirty="0"/>
              <a:t>secure world memory</a:t>
            </a:r>
            <a:r>
              <a:rPr lang="zh-CN" altLang="en-US" dirty="0"/>
              <a:t>上的数据，</a:t>
            </a:r>
            <a:r>
              <a:rPr lang="en-US" altLang="zh-CN" dirty="0"/>
              <a:t>EL3</a:t>
            </a:r>
            <a:r>
              <a:rPr lang="zh-CN" altLang="en-US" dirty="0"/>
              <a:t>上的</a:t>
            </a:r>
            <a:r>
              <a:rPr lang="en-US" altLang="zh-CN" dirty="0"/>
              <a:t>monitor</a:t>
            </a:r>
            <a:r>
              <a:rPr lang="zh-CN" altLang="en-US" dirty="0"/>
              <a:t>负责管理</a:t>
            </a:r>
            <a:r>
              <a:rPr lang="en-US" altLang="zh-CN" dirty="0"/>
              <a:t>CPU core</a:t>
            </a:r>
            <a:r>
              <a:rPr lang="zh-CN" altLang="en-US" dirty="0"/>
              <a:t>什么时候执行</a:t>
            </a:r>
            <a:r>
              <a:rPr lang="en-US" altLang="zh-CN" dirty="0"/>
              <a:t>normal world</a:t>
            </a:r>
            <a:r>
              <a:rPr lang="zh-CN" altLang="en-US" dirty="0"/>
              <a:t>的数据，什么时候执行</a:t>
            </a:r>
            <a:r>
              <a:rPr lang="en-US" altLang="zh-CN" dirty="0"/>
              <a:t>secure world</a:t>
            </a:r>
            <a:r>
              <a:rPr lang="zh-CN" altLang="en-US" dirty="0"/>
              <a:t>的数据</a:t>
            </a:r>
            <a:endParaRPr lang="en-US" altLang="zh-CN"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的机能，正确的理解是</a:t>
            </a:r>
            <a:r>
              <a:rPr kumimoji="1" lang="en-US" altLang="zh-CN" dirty="0" err="1"/>
              <a:t>eMMC</a:t>
            </a:r>
            <a:r>
              <a:rPr kumimoji="1" lang="zh-CN" altLang="en-US" dirty="0"/>
              <a:t>之中有个</a:t>
            </a:r>
            <a:r>
              <a:rPr kumimoji="1" lang="en-US" altLang="zh-CN" dirty="0"/>
              <a:t>partition</a:t>
            </a:r>
            <a:r>
              <a:rPr kumimoji="1" lang="zh-CN" altLang="en-US" dirty="0"/>
              <a:t>是</a:t>
            </a:r>
            <a:r>
              <a:rPr kumimoji="1" lang="en-US" altLang="zh-CN" dirty="0"/>
              <a:t>RPMB</a:t>
            </a:r>
            <a:r>
              <a:rPr kumimoji="1" lang="en-US" altLang="ja-JP" dirty="0"/>
              <a:t>)</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a:t>eMMC</a:t>
            </a:r>
            <a:r>
              <a:rPr kumimoji="1" lang="zh-CN" altLang="en-US" dirty="0"/>
              <a:t>中有多个</a:t>
            </a:r>
            <a:r>
              <a:rPr kumimoji="1" lang="en-US" altLang="zh-CN" dirty="0"/>
              <a:t>partition</a:t>
            </a:r>
            <a:r>
              <a:rPr lang="zh-CN" altLang="en-US" dirty="0"/>
              <a:t>，但</a:t>
            </a:r>
            <a:r>
              <a:rPr kumimoji="1" lang="zh-CN" altLang="en-US" dirty="0"/>
              <a:t>只有这个</a:t>
            </a:r>
            <a:r>
              <a:rPr kumimoji="1" lang="en-US" altLang="zh-CN" dirty="0"/>
              <a:t>partition</a:t>
            </a:r>
            <a:r>
              <a:rPr kumimoji="1" lang="zh-CN" altLang="en-US" dirty="0"/>
              <a:t>可以</a:t>
            </a:r>
            <a:r>
              <a:rPr kumimoji="1" lang="en-US" altLang="zh-CN" dirty="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a:solidFill>
                  <a:srgbClr val="FF0000"/>
                </a:solidFill>
              </a:rPr>
              <a:t>OP-TEE</a:t>
            </a:r>
            <a:r>
              <a:rPr kumimoji="1" lang="en-US" altLang="ja-JP" dirty="0"/>
              <a:t>: open source trusted execution environment, </a:t>
            </a:r>
            <a:r>
              <a:rPr lang="zh-CN" altLang="en-US" dirty="0"/>
              <a:t>在</a:t>
            </a:r>
            <a:r>
              <a:rPr lang="en-US" altLang="zh-CN" dirty="0" err="1"/>
              <a:t>TrustZone</a:t>
            </a:r>
            <a:r>
              <a:rPr lang="zh-CN" altLang="en-US" dirty="0"/>
              <a:t>中运行的</a:t>
            </a:r>
            <a:r>
              <a:rPr lang="en-US" altLang="zh-CN" dirty="0"/>
              <a:t>OS</a:t>
            </a:r>
            <a:r>
              <a:rPr lang="zh-CN" altLang="en-US" dirty="0"/>
              <a:t>，可以在</a:t>
            </a:r>
            <a:r>
              <a:rPr lang="en-US" altLang="zh-CN" dirty="0" err="1"/>
              <a:t>Renesas</a:t>
            </a:r>
            <a:r>
              <a:rPr lang="zh-CN" altLang="en-US" dirty="0"/>
              <a:t>的</a:t>
            </a:r>
            <a:r>
              <a:rPr lang="en-US" altLang="zh-CN" dirty="0"/>
              <a:t>R-Car</a:t>
            </a:r>
            <a:r>
              <a:rPr lang="zh-CN" altLang="en-US" dirty="0"/>
              <a:t>系列</a:t>
            </a:r>
            <a:r>
              <a:rPr lang="en-US" altLang="zh-CN" dirty="0" err="1"/>
              <a:t>SoC</a:t>
            </a:r>
            <a:r>
              <a:rPr lang="zh-CN" altLang="en-US" dirty="0"/>
              <a:t>的</a:t>
            </a:r>
            <a:r>
              <a:rPr lang="en-US" altLang="zh-CN" dirty="0" err="1"/>
              <a:t>TurstZone</a:t>
            </a:r>
            <a:r>
              <a:rPr lang="zh-CN" altLang="en-US" dirty="0"/>
              <a:t>上跑的</a:t>
            </a:r>
            <a:r>
              <a:rPr lang="en-US" altLang="zh-CN" dirty="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8380312" y="-1620688"/>
            <a:ext cx="8424937" cy="2308324"/>
          </a:xfrm>
          <a:prstGeom prst="rect">
            <a:avLst/>
          </a:prstGeom>
          <a:noFill/>
        </p:spPr>
        <p:txBody>
          <a:bodyPr wrap="squar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lang="en-US" altLang="zh-CN" dirty="0"/>
          </a:p>
          <a:p>
            <a:pPr marL="285750" indent="-285750">
              <a:buFont typeface="Arial" panose="020B0604020202020204" pitchFamily="34" charset="0"/>
              <a:buChar char="•"/>
            </a:pPr>
            <a:r>
              <a:rPr lang="zh-CN" altLang="en-US" dirty="0"/>
              <a:t>我的理解是，</a:t>
            </a:r>
            <a:r>
              <a:rPr lang="en-US" altLang="zh-CN" dirty="0"/>
              <a:t>EL</a:t>
            </a:r>
            <a:r>
              <a:rPr lang="zh-CN" altLang="en-US" dirty="0"/>
              <a:t>是</a:t>
            </a:r>
            <a:r>
              <a:rPr lang="en-US" altLang="zh-CN" dirty="0"/>
              <a:t>CPU</a:t>
            </a:r>
            <a:r>
              <a:rPr lang="zh-CN" altLang="en-US" dirty="0"/>
              <a:t>的某个</a:t>
            </a:r>
            <a:r>
              <a:rPr lang="en-US" altLang="zh-CN" dirty="0"/>
              <a:t>register</a:t>
            </a:r>
            <a:r>
              <a:rPr lang="zh-CN" altLang="en-US" dirty="0"/>
              <a:t>控制的，在</a:t>
            </a:r>
            <a:r>
              <a:rPr lang="en-US" altLang="zh-CN" dirty="0"/>
              <a:t>secure boot</a:t>
            </a:r>
            <a:r>
              <a:rPr lang="zh-CN" altLang="en-US" dirty="0"/>
              <a:t>的最初阶段是</a:t>
            </a:r>
            <a:r>
              <a:rPr lang="en-US" altLang="zh-CN" dirty="0"/>
              <a:t>EL3</a:t>
            </a:r>
            <a:r>
              <a:rPr lang="zh-CN" altLang="en-US" dirty="0"/>
              <a:t>，</a:t>
            </a:r>
            <a:r>
              <a:rPr lang="en-US" altLang="zh-CN" dirty="0"/>
              <a:t>allow everything; </a:t>
            </a:r>
            <a:r>
              <a:rPr lang="zh-CN" altLang="en-US" dirty="0"/>
              <a:t>然后</a:t>
            </a:r>
            <a:r>
              <a:rPr lang="en-US" altLang="zh-CN" dirty="0"/>
              <a:t>boot</a:t>
            </a:r>
            <a:r>
              <a:rPr lang="zh-CN" altLang="en-US" dirty="0"/>
              <a:t>到某一步骤之后，硬件控制</a:t>
            </a:r>
            <a:r>
              <a:rPr lang="en-US" altLang="zh-CN" dirty="0"/>
              <a:t>register</a:t>
            </a:r>
            <a:r>
              <a:rPr lang="zh-CN" altLang="en-US" dirty="0"/>
              <a:t>的值，将</a:t>
            </a:r>
            <a:r>
              <a:rPr lang="en-US" altLang="zh-CN" dirty="0"/>
              <a:t>level</a:t>
            </a:r>
            <a:r>
              <a:rPr lang="zh-CN" altLang="en-US" dirty="0"/>
              <a:t>变成</a:t>
            </a:r>
            <a:r>
              <a:rPr lang="en-US" altLang="zh-CN" dirty="0"/>
              <a:t>EL2</a:t>
            </a:r>
            <a:r>
              <a:rPr lang="zh-CN" altLang="en-US" dirty="0"/>
              <a:t>，</a:t>
            </a:r>
            <a:r>
              <a:rPr lang="en-US" altLang="zh-CN" dirty="0"/>
              <a:t>allow something</a:t>
            </a:r>
            <a:r>
              <a:rPr lang="zh-CN" altLang="en-US" dirty="0"/>
              <a:t>；</a:t>
            </a:r>
            <a:r>
              <a:rPr lang="en-US" altLang="zh-CN" dirty="0"/>
              <a:t>…</a:t>
            </a:r>
          </a:p>
          <a:p>
            <a:pPr marL="285750" indent="-285750">
              <a:buFont typeface="Arial" panose="020B0604020202020204" pitchFamily="34" charset="0"/>
              <a:buChar char="•"/>
            </a:pPr>
            <a:r>
              <a:rPr kumimoji="1" lang="zh-CN" altLang="en-US" dirty="0"/>
              <a:t>参考前面</a:t>
            </a:r>
            <a:r>
              <a:rPr kumimoji="1" lang="en-US" altLang="zh-CN" dirty="0" err="1"/>
              <a:t>Renesas</a:t>
            </a:r>
            <a:r>
              <a:rPr kumimoji="1" lang="en-US" altLang="zh-CN" dirty="0"/>
              <a:t> </a:t>
            </a:r>
            <a:r>
              <a:rPr kumimoji="1" lang="en-US" altLang="zh-CN" dirty="0" err="1"/>
              <a:t>SoC</a:t>
            </a:r>
            <a:r>
              <a:rPr kumimoji="1" lang="en-US" altLang="zh-CN" dirty="0"/>
              <a:t> secure Boot flow</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a:t>特許</a:t>
            </a:r>
            <a:r>
              <a:rPr kumimoji="1" lang="en-US" altLang="ja-JP" dirty="0"/>
              <a:t>(patent)</a:t>
            </a:r>
            <a:r>
              <a:rPr kumimoji="1" lang="ja-JP" altLang="en-US" dirty="0"/>
              <a:t>：</a:t>
            </a:r>
            <a:r>
              <a:rPr kumimoji="1" lang="zh-CN" altLang="en-US" dirty="0"/>
              <a:t>拿不到</a:t>
            </a:r>
            <a:r>
              <a:rPr lang="ja-JP" altLang="en-US" dirty="0"/>
              <a:t>登録番号</a:t>
            </a:r>
            <a:r>
              <a:rPr lang="zh-CN" altLang="en-US" dirty="0"/>
              <a:t>的话，特许对我一点用都没有</a:t>
            </a:r>
            <a:r>
              <a:rPr lang="en-US" altLang="zh-CN"/>
              <a:t>…</a:t>
            </a:r>
            <a:endParaRPr kumimoji="1" lang="en-US" altLang="ja-JP" dirty="0"/>
          </a:p>
          <a:p>
            <a:pPr marL="285750" indent="-285750">
              <a:buFont typeface="Arial" panose="020B0604020202020204" pitchFamily="34" charset="0"/>
              <a:buChar char="•"/>
            </a:pPr>
            <a:r>
              <a:rPr lang="ja-JP" altLang="en-US" dirty="0"/>
              <a:t>番号について</a:t>
            </a:r>
            <a:endParaRPr lang="en-US" altLang="ja-JP" dirty="0"/>
          </a:p>
          <a:p>
            <a:pPr marL="742950" lvl="1" indent="-285750">
              <a:buFont typeface="Arial" panose="020B0604020202020204" pitchFamily="34" charset="0"/>
              <a:buChar char="•"/>
            </a:pPr>
            <a:r>
              <a:rPr lang="ja-JP" altLang="en-US" dirty="0"/>
              <a:t>出願番号：</a:t>
            </a:r>
            <a:r>
              <a:rPr lang="zh-CN" altLang="en-US" dirty="0"/>
              <a:t>向特许局提出申请后就拿到的号码</a:t>
            </a:r>
            <a:endParaRPr lang="en-US" altLang="ja-JP" dirty="0"/>
          </a:p>
          <a:p>
            <a:pPr marL="742950" lvl="1" indent="-285750">
              <a:buFont typeface="Arial" panose="020B0604020202020204" pitchFamily="34" charset="0"/>
              <a:buChar char="•"/>
            </a:pPr>
            <a:r>
              <a:rPr lang="ja-JP" altLang="en-US" dirty="0"/>
              <a:t>公開・公表番号：出願</a:t>
            </a:r>
            <a:r>
              <a:rPr lang="zh-CN" altLang="en-US" dirty="0"/>
              <a:t>后，如果没有文件不足，在</a:t>
            </a:r>
            <a:r>
              <a:rPr lang="en-US" altLang="zh-CN" dirty="0"/>
              <a:t>1</a:t>
            </a:r>
            <a:r>
              <a:rPr lang="zh-CN" altLang="en-US" dirty="0"/>
              <a:t>年</a:t>
            </a:r>
            <a:r>
              <a:rPr lang="en-US" altLang="zh-CN" dirty="0"/>
              <a:t>6</a:t>
            </a:r>
            <a:r>
              <a:rPr lang="zh-CN" altLang="en-US" dirty="0"/>
              <a:t>个月之后会自动公开</a:t>
            </a:r>
            <a:endParaRPr lang="en-US" altLang="ja-JP" dirty="0"/>
          </a:p>
          <a:p>
            <a:pPr marL="742950" lvl="1" indent="-285750">
              <a:buFont typeface="Arial" panose="020B0604020202020204" pitchFamily="34" charset="0"/>
              <a:buChar char="•"/>
            </a:pPr>
            <a:r>
              <a:rPr lang="ja-JP" altLang="en-US" dirty="0"/>
              <a:t>登録番号：</a:t>
            </a:r>
            <a:r>
              <a:rPr lang="zh-CN" altLang="en-US" dirty="0"/>
              <a:t>在</a:t>
            </a:r>
            <a:r>
              <a:rPr lang="ja-JP" altLang="en-US" dirty="0"/>
              <a:t>出願</a:t>
            </a:r>
            <a:r>
              <a:rPr lang="zh-CN" altLang="en-US" dirty="0"/>
              <a:t>后，如果</a:t>
            </a:r>
            <a:r>
              <a:rPr lang="ja-JP" altLang="en-US" dirty="0"/>
              <a:t>出願</a:t>
            </a:r>
            <a:r>
              <a:rPr lang="zh-CN" altLang="en-US" dirty="0"/>
              <a:t>公司或个人要求接受审查，则进入漫长的审查过程，审查通过后，</a:t>
            </a:r>
            <a:r>
              <a:rPr lang="en-US" altLang="zh-CN" dirty="0"/>
              <a:t>patent</a:t>
            </a:r>
            <a:r>
              <a:rPr lang="zh-CN" altLang="en-US" dirty="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出願番号</a:t>
            </a:r>
            <a:r>
              <a:rPr lang="zh-CN" altLang="en-US" sz="1200" dirty="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67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296" y="-5154"/>
            <a:ext cx="6864828" cy="7201972"/>
          </a:xfrm>
          <a:prstGeom prst="rect">
            <a:avLst/>
          </a:prstGeom>
          <a:noFill/>
        </p:spPr>
        <p:txBody>
          <a:bodyPr wrap="square" rtlCol="0">
            <a:spAutoFit/>
          </a:bodyPr>
          <a:lstStyle/>
          <a:p>
            <a:r>
              <a:rPr lang="zh-CN" altLang="en-US" sz="1400" dirty="0"/>
              <a:t>关于</a:t>
            </a:r>
            <a:r>
              <a:rPr lang="en-US" altLang="zh-CN" sz="1400" dirty="0"/>
              <a:t>JavaScript</a:t>
            </a:r>
            <a:r>
              <a:rPr lang="zh-CN" altLang="en-US" sz="1400" dirty="0"/>
              <a:t>的知识</a:t>
            </a:r>
            <a:r>
              <a:rPr lang="en-US" altLang="zh-CN" sz="1400" dirty="0"/>
              <a:t>: </a:t>
            </a:r>
          </a:p>
          <a:p>
            <a:pPr marL="285750" indent="-285750">
              <a:buFont typeface="Arial" panose="020B0604020202020204" pitchFamily="34" charset="0"/>
              <a:buChar char="•"/>
            </a:pPr>
            <a:r>
              <a:rPr lang="en-US" altLang="ja-JP" sz="1400" b="1" dirty="0">
                <a:solidFill>
                  <a:srgbClr val="FF0000"/>
                </a:solidFill>
              </a:rPr>
              <a:t>ECMAScript</a:t>
            </a:r>
            <a:r>
              <a:rPr lang="en-US" altLang="ja-JP" sz="1400" dirty="0"/>
              <a:t>: </a:t>
            </a:r>
          </a:p>
          <a:p>
            <a:pPr marL="742950" lvl="1" indent="-285750">
              <a:buFont typeface="Arial" panose="020B0604020202020204" pitchFamily="34" charset="0"/>
              <a:buChar char="•"/>
            </a:pPr>
            <a:r>
              <a:rPr lang="en-US" altLang="ja-JP" sz="1400" dirty="0"/>
              <a:t>A standard, JavaScript follows this standard</a:t>
            </a:r>
          </a:p>
          <a:p>
            <a:pPr marL="742950" lvl="1" indent="-285750">
              <a:buFont typeface="Arial" panose="020B0604020202020204" pitchFamily="34" charset="0"/>
              <a:buChar char="•"/>
            </a:pPr>
            <a:r>
              <a:rPr lang="en-US" altLang="ja-JP" sz="1400" dirty="0" err="1"/>
              <a:t>Ecma</a:t>
            </a:r>
            <a:r>
              <a:rPr lang="en-US" altLang="ja-JP" sz="1400" dirty="0"/>
              <a:t> international created this ECMAScript standard, and other languages (e.g., ActionScript, JavaScript, </a:t>
            </a:r>
            <a:r>
              <a:rPr lang="en-US" altLang="ja-JP" sz="1400" dirty="0" err="1"/>
              <a:t>JSCript</a:t>
            </a:r>
            <a:r>
              <a:rPr lang="en-US" altLang="ja-JP" sz="1400" dirty="0"/>
              <a:t>, </a:t>
            </a:r>
            <a:r>
              <a:rPr lang="en-US" altLang="ja-JP" sz="1400" dirty="0" err="1"/>
              <a:t>etc</a:t>
            </a:r>
            <a:r>
              <a:rPr lang="en-US" altLang="ja-JP" sz="1400" dirty="0"/>
              <a:t>) has this ECMAScript as their core.</a:t>
            </a:r>
            <a:endParaRPr lang="ja-JP" altLang="en-US" sz="1400" dirty="0"/>
          </a:p>
          <a:p>
            <a:pPr marL="285750" indent="-285750">
              <a:buFont typeface="Arial" panose="020B0604020202020204" pitchFamily="34" charset="0"/>
              <a:buChar char="•"/>
            </a:pPr>
            <a:r>
              <a:rPr lang="en-US" altLang="ja-JP" sz="1400" dirty="0"/>
              <a:t>JavaScript</a:t>
            </a:r>
            <a:r>
              <a:rPr lang="zh-CN" altLang="en-US" sz="1400" dirty="0"/>
              <a:t>的“编译”流程，见右图</a:t>
            </a:r>
            <a:endParaRPr lang="en-US" altLang="zh-CN" sz="1400" dirty="0"/>
          </a:p>
          <a:p>
            <a:pPr marL="742950" lvl="1" indent="-285750">
              <a:buFont typeface="Arial" panose="020B0604020202020204" pitchFamily="34" charset="0"/>
              <a:buChar char="•"/>
            </a:pPr>
            <a:r>
              <a:rPr lang="en-US" altLang="zh-CN" sz="1400" dirty="0"/>
              <a:t>Parser</a:t>
            </a:r>
            <a:r>
              <a:rPr lang="zh-CN" altLang="en-US" sz="1400" dirty="0"/>
              <a:t>是一行一行看</a:t>
            </a:r>
            <a:r>
              <a:rPr lang="en-US" altLang="zh-CN" sz="1400" dirty="0"/>
              <a:t>Code</a:t>
            </a:r>
            <a:r>
              <a:rPr lang="zh-CN" altLang="en-US" sz="1400" dirty="0"/>
              <a:t>，检查</a:t>
            </a:r>
            <a:r>
              <a:rPr lang="en-US" altLang="zh-CN" sz="1400" dirty="0"/>
              <a:t>syntax</a:t>
            </a:r>
          </a:p>
          <a:p>
            <a:pPr marL="285750" indent="-285750">
              <a:buFont typeface="Arial" panose="020B0604020202020204" pitchFamily="34" charset="0"/>
              <a:buChar char="•"/>
            </a:pPr>
            <a:r>
              <a:rPr lang="en-US" altLang="zh-CN" sz="1400" b="1" dirty="0">
                <a:solidFill>
                  <a:srgbClr val="FF0000"/>
                </a:solidFill>
              </a:rPr>
              <a:t>Execution Context</a:t>
            </a:r>
            <a:r>
              <a:rPr lang="zh-CN" altLang="en-US" sz="1400" dirty="0"/>
              <a:t>的概念 </a:t>
            </a:r>
            <a:r>
              <a:rPr lang="en-US" altLang="zh-CN" sz="1400" dirty="0"/>
              <a:t>(</a:t>
            </a:r>
            <a:r>
              <a:rPr lang="en-US" altLang="zh-CN" sz="1400" b="1" dirty="0"/>
              <a:t>Execution Stack</a:t>
            </a:r>
            <a:r>
              <a:rPr lang="en-US" altLang="zh-CN" sz="1400" dirty="0"/>
              <a:t>)</a:t>
            </a:r>
            <a:r>
              <a:rPr lang="zh-CN" altLang="en-US" sz="1400" dirty="0"/>
              <a:t>，见右图</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Function</a:t>
            </a:r>
            <a:r>
              <a:rPr lang="zh-CN" altLang="en-US" sz="1400" dirty="0"/>
              <a:t>就是一个</a:t>
            </a:r>
            <a:r>
              <a:rPr lang="en-US" altLang="zh-CN" sz="1400" dirty="0"/>
              <a:t>Execution Context</a:t>
            </a:r>
          </a:p>
          <a:p>
            <a:pPr marL="742950" lvl="1" indent="-285750">
              <a:buFont typeface="Arial" panose="020B0604020202020204" pitchFamily="34" charset="0"/>
              <a:buChar char="•"/>
            </a:pPr>
            <a:r>
              <a:rPr lang="en-US" altLang="zh-CN" sz="1400" dirty="0" err="1"/>
              <a:t>Var</a:t>
            </a:r>
            <a:r>
              <a:rPr lang="zh-CN" altLang="en-US" sz="1400" dirty="0"/>
              <a:t>定义以及</a:t>
            </a:r>
            <a:r>
              <a:rPr lang="en-US" altLang="zh-CN" sz="1400" dirty="0" err="1"/>
              <a:t>func</a:t>
            </a:r>
            <a:r>
              <a:rPr lang="zh-CN" altLang="en-US" sz="1400" dirty="0"/>
              <a:t>的定义都在</a:t>
            </a:r>
            <a:r>
              <a:rPr lang="en-US" altLang="zh-CN" sz="1400" dirty="0"/>
              <a:t>Global Execution Context</a:t>
            </a:r>
            <a:r>
              <a:rPr lang="zh-CN" altLang="en-US" sz="1400" dirty="0"/>
              <a:t>中</a:t>
            </a:r>
            <a:endParaRPr lang="en-US" altLang="zh-CN" sz="1400" dirty="0"/>
          </a:p>
          <a:p>
            <a:pPr marL="742950" lvl="1" indent="-285750">
              <a:buFont typeface="Arial" panose="020B0604020202020204" pitchFamily="34" charset="0"/>
              <a:buChar char="•"/>
            </a:pPr>
            <a:r>
              <a:rPr lang="zh-CN" altLang="en-US" sz="1400" dirty="0"/>
              <a:t>但是当</a:t>
            </a:r>
            <a:r>
              <a:rPr lang="en-US" altLang="zh-CN" sz="1400" dirty="0"/>
              <a:t>call</a:t>
            </a:r>
            <a:r>
              <a:rPr lang="zh-CN" altLang="en-US" sz="1400" dirty="0"/>
              <a:t>一个</a:t>
            </a:r>
            <a:r>
              <a:rPr lang="en-US" altLang="zh-CN" sz="1400" dirty="0" err="1"/>
              <a:t>func</a:t>
            </a:r>
            <a:r>
              <a:rPr lang="zh-CN" altLang="en-US" sz="1400" dirty="0"/>
              <a:t>的时候，就会一个新的</a:t>
            </a:r>
            <a:r>
              <a:rPr lang="en-US" altLang="zh-CN" sz="1400" dirty="0"/>
              <a:t>Execution Context; </a:t>
            </a:r>
            <a:r>
              <a:rPr lang="zh-CN" altLang="en-US" sz="1400" dirty="0"/>
              <a:t>这个新的</a:t>
            </a:r>
            <a:r>
              <a:rPr lang="en-US" altLang="zh-CN" sz="1400" dirty="0"/>
              <a:t>Execution Context</a:t>
            </a:r>
            <a:r>
              <a:rPr lang="zh-CN" altLang="en-US" sz="1400" dirty="0"/>
              <a:t>就变成</a:t>
            </a:r>
            <a:r>
              <a:rPr lang="en-US" altLang="zh-CN" sz="1400" dirty="0"/>
              <a:t>active</a:t>
            </a:r>
            <a:r>
              <a:rPr lang="zh-CN" altLang="en-US" sz="1400" dirty="0"/>
              <a:t>的</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Execution Context</a:t>
            </a:r>
            <a:r>
              <a:rPr lang="zh-CN" altLang="en-US" sz="1400" dirty="0"/>
              <a:t>包含</a:t>
            </a:r>
            <a:r>
              <a:rPr lang="en-US" altLang="zh-CN" sz="1400" dirty="0"/>
              <a:t>3</a:t>
            </a:r>
            <a:r>
              <a:rPr lang="zh-CN" altLang="en-US" sz="1400" dirty="0"/>
              <a:t>个元素，这</a:t>
            </a:r>
            <a:r>
              <a:rPr lang="en-US" altLang="zh-CN" sz="1400" dirty="0"/>
              <a:t>3</a:t>
            </a:r>
            <a:r>
              <a:rPr lang="zh-CN" altLang="en-US" sz="1400" dirty="0"/>
              <a:t>个元素在</a:t>
            </a:r>
            <a:r>
              <a:rPr lang="en-US" altLang="zh-CN" sz="1400" dirty="0"/>
              <a:t>context</a:t>
            </a:r>
            <a:r>
              <a:rPr lang="zh-CN" altLang="en-US" sz="1400" dirty="0"/>
              <a:t>的</a:t>
            </a:r>
            <a:r>
              <a:rPr lang="en-US" altLang="zh-CN" sz="1400" b="1" dirty="0">
                <a:solidFill>
                  <a:srgbClr val="FF0000"/>
                </a:solidFill>
              </a:rPr>
              <a:t>Creation Phase</a:t>
            </a:r>
            <a:r>
              <a:rPr lang="zh-CN" altLang="en-US" sz="1400" dirty="0"/>
              <a:t>中被创造，在</a:t>
            </a:r>
            <a:r>
              <a:rPr lang="en-US" altLang="zh-CN" sz="1400" b="1" dirty="0">
                <a:solidFill>
                  <a:srgbClr val="FF0000"/>
                </a:solidFill>
              </a:rPr>
              <a:t>Execution Phase</a:t>
            </a:r>
            <a:r>
              <a:rPr lang="zh-CN" altLang="en-US" sz="1400" dirty="0"/>
              <a:t>中被执行</a:t>
            </a:r>
            <a:endParaRPr lang="en-US" altLang="zh-CN" sz="1400" dirty="0"/>
          </a:p>
          <a:p>
            <a:pPr marL="1200150" lvl="2" indent="-285750">
              <a:buFont typeface="Arial" panose="020B0604020202020204" pitchFamily="34" charset="0"/>
              <a:buChar char="•"/>
            </a:pPr>
            <a:r>
              <a:rPr lang="en-US" altLang="zh-CN" sz="1400" dirty="0"/>
              <a:t>Variable Object (VO), </a:t>
            </a:r>
          </a:p>
          <a:p>
            <a:pPr marL="1657350" lvl="3" indent="-285750">
              <a:buFont typeface="Arial" panose="020B0604020202020204" pitchFamily="34" charset="0"/>
              <a:buChar char="•"/>
            </a:pPr>
            <a:r>
              <a:rPr lang="en-US" altLang="zh-CN" sz="1400" dirty="0"/>
              <a:t>Input parameters object created</a:t>
            </a:r>
          </a:p>
          <a:p>
            <a:pPr marL="1657350" lvl="3" indent="-285750">
              <a:buFont typeface="Arial" panose="020B0604020202020204" pitchFamily="34" charset="0"/>
              <a:buChar char="•"/>
            </a:pPr>
            <a:r>
              <a:rPr lang="en-US" altLang="zh-CN" sz="1400" b="1" dirty="0">
                <a:solidFill>
                  <a:srgbClr val="FF0000"/>
                </a:solidFill>
              </a:rPr>
              <a:t>Hoisting</a:t>
            </a:r>
            <a:r>
              <a:rPr lang="en-US" altLang="zh-CN" sz="1400" dirty="0"/>
              <a:t>, </a:t>
            </a:r>
            <a:r>
              <a:rPr lang="en-US" altLang="zh-CN" sz="1400" dirty="0" err="1"/>
              <a:t>func</a:t>
            </a:r>
            <a:r>
              <a:rPr lang="en-US" altLang="zh-CN" sz="1400" dirty="0"/>
              <a:t> and </a:t>
            </a:r>
            <a:r>
              <a:rPr lang="en-US" altLang="zh-CN" sz="1400" dirty="0" err="1"/>
              <a:t>var</a:t>
            </a:r>
            <a:r>
              <a:rPr lang="en-US" altLang="zh-CN" sz="1400" dirty="0"/>
              <a:t> are “hoisted” before execution start (</a:t>
            </a:r>
            <a:r>
              <a:rPr lang="zh-CN" altLang="en-US" sz="1400" dirty="0"/>
              <a:t>这意味着我可以在</a:t>
            </a:r>
            <a:r>
              <a:rPr lang="en-US" altLang="zh-CN" sz="1400" dirty="0"/>
              <a:t>function declaration</a:t>
            </a:r>
            <a:r>
              <a:rPr lang="zh-CN" altLang="en-US" sz="1400" dirty="0"/>
              <a:t>之前就</a:t>
            </a:r>
            <a:r>
              <a:rPr lang="en-US" altLang="zh-CN" sz="1400" dirty="0"/>
              <a:t>call</a:t>
            </a:r>
            <a:r>
              <a:rPr lang="zh-CN" altLang="en-US" sz="1400" dirty="0"/>
              <a:t>这个</a:t>
            </a:r>
            <a:r>
              <a:rPr lang="en-US" altLang="zh-CN" sz="1400" dirty="0"/>
              <a:t>function)</a:t>
            </a:r>
          </a:p>
          <a:p>
            <a:pPr marL="2114550" lvl="4" indent="-285750">
              <a:buFont typeface="Arial" panose="020B0604020202020204" pitchFamily="34" charset="0"/>
              <a:buChar char="•"/>
            </a:pPr>
            <a:r>
              <a:rPr lang="en-US" altLang="zh-CN" sz="1400" dirty="0"/>
              <a:t>Code scanned for functions declarations, for each function, a VO is created pointing to the function.</a:t>
            </a:r>
          </a:p>
          <a:p>
            <a:pPr marL="2114550" lvl="4" indent="-285750">
              <a:buFont typeface="Arial" panose="020B0604020202020204" pitchFamily="34" charset="0"/>
              <a:buChar char="•"/>
            </a:pPr>
            <a:r>
              <a:rPr lang="en-US" altLang="zh-CN" sz="1400" dirty="0"/>
              <a:t>Code scanned for </a:t>
            </a:r>
            <a:r>
              <a:rPr lang="en-US" altLang="zh-CN" sz="1400" dirty="0" err="1"/>
              <a:t>var</a:t>
            </a:r>
            <a:r>
              <a:rPr lang="en-US" altLang="zh-CN" sz="1400" dirty="0"/>
              <a:t>, for each </a:t>
            </a:r>
            <a:r>
              <a:rPr lang="en-US" altLang="zh-CN" sz="1400" dirty="0" err="1"/>
              <a:t>var</a:t>
            </a:r>
            <a:r>
              <a:rPr lang="en-US" altLang="zh-CN" sz="1400" dirty="0"/>
              <a:t>, a VO is created and set to undefined.</a:t>
            </a:r>
          </a:p>
          <a:p>
            <a:pPr marL="1200150" lvl="2" indent="-285750">
              <a:buFont typeface="Arial" panose="020B0604020202020204" pitchFamily="34" charset="0"/>
              <a:buChar char="•"/>
            </a:pPr>
            <a:r>
              <a:rPr lang="en-US" altLang="zh-CN" sz="1400" dirty="0"/>
              <a:t>Scope chain, </a:t>
            </a:r>
          </a:p>
          <a:p>
            <a:pPr marL="1657350" lvl="3" indent="-285750">
              <a:buFont typeface="Arial" panose="020B0604020202020204" pitchFamily="34" charset="0"/>
              <a:buChar char="•"/>
            </a:pPr>
            <a:r>
              <a:rPr lang="en-US" altLang="zh-CN" sz="1400" dirty="0"/>
              <a:t>Each new function creates a scope, </a:t>
            </a:r>
            <a:r>
              <a:rPr lang="zh-CN" altLang="en-US" sz="1400" dirty="0"/>
              <a:t>见左图</a:t>
            </a:r>
            <a:r>
              <a:rPr lang="en-US" altLang="zh-CN" sz="1400" dirty="0"/>
              <a:t>, </a:t>
            </a:r>
            <a:r>
              <a:rPr lang="zh-CN" altLang="en-US" sz="1400" dirty="0"/>
              <a:t>最外层的是</a:t>
            </a:r>
            <a:r>
              <a:rPr lang="en-US" altLang="zh-CN" sz="1400" dirty="0"/>
              <a:t>Global scope</a:t>
            </a:r>
          </a:p>
          <a:p>
            <a:pPr marL="1200150" lvl="2" indent="-285750">
              <a:buFont typeface="Arial" panose="020B0604020202020204" pitchFamily="34" charset="0"/>
              <a:buChar char="•"/>
            </a:pPr>
            <a:r>
              <a:rPr lang="en-US" altLang="zh-CN" sz="1400" dirty="0"/>
              <a:t>“This” variable, </a:t>
            </a:r>
          </a:p>
          <a:p>
            <a:pPr marL="1657350" lvl="3" indent="-285750">
              <a:buFont typeface="Arial" panose="020B0604020202020204" pitchFamily="34" charset="0"/>
              <a:buChar char="•"/>
            </a:pPr>
            <a:r>
              <a:rPr lang="en-US" altLang="zh-CN" sz="1400" dirty="0"/>
              <a:t>Assigned value in execution</a:t>
            </a:r>
          </a:p>
          <a:p>
            <a:pPr marL="1657350" lvl="3" indent="-285750">
              <a:buFont typeface="Arial" panose="020B0604020202020204" pitchFamily="34" charset="0"/>
              <a:buChar char="•"/>
            </a:pPr>
            <a:r>
              <a:rPr lang="en-US" altLang="ja-JP" sz="1400" dirty="0"/>
              <a:t>Points to the object that is calling a function </a:t>
            </a:r>
          </a:p>
          <a:p>
            <a:pPr marL="285750" indent="-285750">
              <a:buFont typeface="Arial" panose="020B0604020202020204" pitchFamily="34" charset="0"/>
              <a:buChar char="•"/>
            </a:pPr>
            <a:r>
              <a:rPr lang="en-US" altLang="ja-JP" sz="1400" b="1" dirty="0">
                <a:solidFill>
                  <a:srgbClr val="FF0000"/>
                </a:solidFill>
              </a:rPr>
              <a:t>Event Listener</a:t>
            </a:r>
            <a:r>
              <a:rPr lang="en-US" altLang="ja-JP" sz="1400" dirty="0"/>
              <a:t>:</a:t>
            </a:r>
          </a:p>
          <a:p>
            <a:pPr marL="742950" lvl="1" indent="-285750">
              <a:buFont typeface="Arial" panose="020B0604020202020204" pitchFamily="34" charset="0"/>
              <a:buChar char="•"/>
            </a:pPr>
            <a:r>
              <a:rPr lang="en-US" altLang="ja-JP" sz="1400" dirty="0"/>
              <a:t>Browser has a message queue that stores all events (e.g., click event, scroll event, etc.)</a:t>
            </a:r>
          </a:p>
          <a:p>
            <a:pPr marL="742950" lvl="1" indent="-285750">
              <a:buFont typeface="Arial" panose="020B0604020202020204" pitchFamily="34" charset="0"/>
              <a:buChar char="•"/>
            </a:pPr>
            <a:r>
              <a:rPr lang="en-US" altLang="ja-JP" sz="1400" dirty="0"/>
              <a:t>One by one events are executed and corresponding listeners are called.</a:t>
            </a:r>
          </a:p>
          <a:p>
            <a:pPr marL="285750" indent="-285750">
              <a:buFont typeface="Arial" panose="020B0604020202020204" pitchFamily="34" charset="0"/>
              <a:buChar char="•"/>
            </a:pPr>
            <a:r>
              <a:rPr lang="en-US" altLang="ja-JP" sz="1400" b="1" dirty="0">
                <a:solidFill>
                  <a:srgbClr val="FF0000"/>
                </a:solidFill>
              </a:rPr>
              <a:t>Prototype chain</a:t>
            </a:r>
            <a:r>
              <a:rPr lang="en-US" altLang="ja-JP" sz="1400" dirty="0"/>
              <a:t>:</a:t>
            </a:r>
          </a:p>
          <a:p>
            <a:pPr marL="742950" lvl="1" indent="-285750">
              <a:buFont typeface="Arial" panose="020B0604020202020204" pitchFamily="34" charset="0"/>
              <a:buChar char="•"/>
            </a:pPr>
            <a:r>
              <a:rPr lang="en-US" altLang="ja-JP" sz="1400" dirty="0"/>
              <a:t>JavaScript</a:t>
            </a:r>
            <a:r>
              <a:rPr lang="zh-CN" altLang="en-US" sz="1400" dirty="0"/>
              <a:t>的继承机制的基</a:t>
            </a:r>
            <a:r>
              <a:rPr lang="zh-CN" altLang="en-US" sz="1400"/>
              <a:t>础，需要深入理解的时候查一下</a:t>
            </a:r>
            <a:endParaRPr lang="en-US" altLang="ja-JP" sz="14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24" y="-18256"/>
            <a:ext cx="58610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1" y="2411760"/>
            <a:ext cx="5632450" cy="314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749480" y="5272819"/>
            <a:ext cx="1368152"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050" dirty="0"/>
              <a:t>&lt;- </a:t>
            </a:r>
            <a:r>
              <a:rPr kumimoji="1" lang="zh-CN" altLang="en-US" sz="1050" dirty="0"/>
              <a:t>这一行之前都在</a:t>
            </a:r>
            <a:r>
              <a:rPr kumimoji="1" lang="en-US" altLang="zh-CN" sz="1050" dirty="0"/>
              <a:t>Global Execution Context</a:t>
            </a:r>
            <a:r>
              <a:rPr kumimoji="1" lang="zh-CN" altLang="en-US" sz="1050" dirty="0"/>
              <a:t>里面</a:t>
            </a:r>
            <a:endParaRPr kumimoji="1" lang="ja-JP" altLang="en-US" sz="1050" dirty="0"/>
          </a:p>
        </p:txBody>
      </p:sp>
      <p:pic>
        <p:nvPicPr>
          <p:cNvPr id="4" name="Picture 3">
            <a:extLst>
              <a:ext uri="{FF2B5EF4-FFF2-40B4-BE49-F238E27FC236}">
                <a16:creationId xmlns:a16="http://schemas.microsoft.com/office/drawing/2014/main" id="{39B9B62B-8533-4F28-B19F-31F058A74E87}"/>
              </a:ext>
            </a:extLst>
          </p:cNvPr>
          <p:cNvPicPr>
            <a:picLocks noChangeAspect="1"/>
          </p:cNvPicPr>
          <p:nvPr/>
        </p:nvPicPr>
        <p:blipFill>
          <a:blip r:embed="rId4"/>
          <a:stretch>
            <a:fillRect/>
          </a:stretch>
        </p:blipFill>
        <p:spPr>
          <a:xfrm>
            <a:off x="-4567040" y="3782978"/>
            <a:ext cx="4581128" cy="1784855"/>
          </a:xfrm>
          <a:prstGeom prst="rect">
            <a:avLst/>
          </a:prstGeom>
        </p:spPr>
      </p:pic>
    </p:spTree>
    <p:extLst>
      <p:ext uri="{BB962C8B-B14F-4D97-AF65-F5344CB8AC3E}">
        <p14:creationId xmlns:p14="http://schemas.microsoft.com/office/powerpoint/2010/main" val="2725685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solidFill>
                  <a:srgbClr val="FF0000"/>
                </a:solidFill>
              </a:rPr>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
        <p:nvSpPr>
          <p:cNvPr id="7" name="TextBox 6">
            <a:extLst>
              <a:ext uri="{FF2B5EF4-FFF2-40B4-BE49-F238E27FC236}">
                <a16:creationId xmlns:a16="http://schemas.microsoft.com/office/drawing/2014/main" id="{123F2F7B-5775-495C-A2CE-B58AE23CFD86}"/>
              </a:ext>
            </a:extLst>
          </p:cNvPr>
          <p:cNvSpPr txBox="1"/>
          <p:nvPr/>
        </p:nvSpPr>
        <p:spPr>
          <a:xfrm>
            <a:off x="-1467543" y="-2916832"/>
            <a:ext cx="5782952" cy="1200329"/>
          </a:xfrm>
          <a:prstGeom prst="rect">
            <a:avLst/>
          </a:prstGeom>
          <a:noFill/>
        </p:spPr>
        <p:txBody>
          <a:bodyPr wrap="square" rtlCol="0">
            <a:spAutoFit/>
          </a:bodyPr>
          <a:lstStyle/>
          <a:p>
            <a:r>
              <a:rPr lang="en-US" sz="1200" dirty="0"/>
              <a:t>More details about DOM:</a:t>
            </a:r>
          </a:p>
          <a:p>
            <a:pPr marL="285750" indent="-285750">
              <a:buFont typeface="Arial" panose="020B0604020202020204" pitchFamily="34" charset="0"/>
              <a:buChar char="•"/>
            </a:pPr>
            <a:r>
              <a:rPr lang="en-US" sz="1200" dirty="0"/>
              <a:t>DOM is used to connect webpages to scripts (e.g., JavaScript)</a:t>
            </a:r>
          </a:p>
          <a:p>
            <a:pPr marL="285750" indent="-285750">
              <a:buFont typeface="Arial" panose="020B0604020202020204" pitchFamily="34" charset="0"/>
              <a:buChar char="•"/>
            </a:pPr>
            <a:r>
              <a:rPr lang="en-US" sz="1200" dirty="0"/>
              <a:t>For each HTML box, there is an object in the DOM that we can access and interact with.</a:t>
            </a:r>
          </a:p>
          <a:p>
            <a:pPr marL="742950" lvl="1" indent="-285750">
              <a:buFont typeface="Arial" panose="020B0604020202020204" pitchFamily="34" charset="0"/>
              <a:buChar char="•"/>
            </a:pPr>
            <a:r>
              <a:rPr lang="zh-CN" altLang="en-US" sz="1200" dirty="0"/>
              <a:t>右图中每个</a:t>
            </a:r>
            <a:r>
              <a:rPr lang="en-US" altLang="zh-CN" sz="1200" dirty="0"/>
              <a:t>box</a:t>
            </a:r>
            <a:r>
              <a:rPr lang="zh-CN" altLang="en-US" sz="1200" dirty="0"/>
              <a:t>都是一个</a:t>
            </a:r>
            <a:r>
              <a:rPr lang="en-US" altLang="zh-CN" sz="1200" dirty="0"/>
              <a:t>object, DOM</a:t>
            </a:r>
            <a:r>
              <a:rPr lang="zh-CN" altLang="en-US" sz="1200" dirty="0"/>
              <a:t>用来存储这些</a:t>
            </a:r>
            <a:r>
              <a:rPr lang="en-US" altLang="zh-CN" sz="1200" dirty="0"/>
              <a:t>objects</a:t>
            </a:r>
          </a:p>
          <a:p>
            <a:pPr marL="742950" lvl="1" indent="-285750">
              <a:buFont typeface="Arial" panose="020B0604020202020204" pitchFamily="34" charset="0"/>
              <a:buChar char="•"/>
            </a:pPr>
            <a:endParaRPr lang="en-US" sz="1200" dirty="0"/>
          </a:p>
        </p:txBody>
      </p:sp>
      <p:pic>
        <p:nvPicPr>
          <p:cNvPr id="8" name="Picture 7">
            <a:extLst>
              <a:ext uri="{FF2B5EF4-FFF2-40B4-BE49-F238E27FC236}">
                <a16:creationId xmlns:a16="http://schemas.microsoft.com/office/drawing/2014/main" id="{CBCD0C1C-92C4-46C4-B51F-C41AD814FCD0}"/>
              </a:ext>
            </a:extLst>
          </p:cNvPr>
          <p:cNvPicPr>
            <a:picLocks noChangeAspect="1"/>
          </p:cNvPicPr>
          <p:nvPr/>
        </p:nvPicPr>
        <p:blipFill>
          <a:blip r:embed="rId5"/>
          <a:stretch>
            <a:fillRect/>
          </a:stretch>
        </p:blipFill>
        <p:spPr>
          <a:xfrm>
            <a:off x="4315408" y="-4405573"/>
            <a:ext cx="5085184" cy="4394166"/>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p>
          <a:p>
            <a:pPr marL="285750" indent="-285750">
              <a:buFont typeface="Arial" panose="020B0604020202020204" pitchFamily="34" charset="0"/>
              <a:buChar char="•"/>
            </a:pPr>
            <a:endParaRPr lang="en-US" altLang="ja-JP" dirty="0"/>
          </a:p>
          <a:p>
            <a:r>
              <a:rPr kumimoji="1" lang="en-US" altLang="ja-JP" b="1" dirty="0">
                <a:solidFill>
                  <a:srgbClr val="FF0000"/>
                </a:solidFill>
              </a:rPr>
              <a:t>OMA-DM</a:t>
            </a:r>
            <a:r>
              <a:rPr kumimoji="1" lang="en-US" altLang="ja-JP" dirty="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p>
          <a:p>
            <a:pPr marL="742950" lvl="1" indent="-285750">
              <a:buFont typeface="Arial" panose="020B0604020202020204" pitchFamily="34" charset="0"/>
              <a:buChar char="•"/>
            </a:pPr>
            <a:r>
              <a:rPr kumimoji="1" lang="en-US" altLang="ja-JP" dirty="0"/>
              <a:t>Provisioning</a:t>
            </a:r>
          </a:p>
          <a:p>
            <a:pPr marL="742950" lvl="1" indent="-285750">
              <a:buFont typeface="Arial" panose="020B0604020202020204" pitchFamily="34" charset="0"/>
              <a:buChar char="•"/>
            </a:pPr>
            <a:r>
              <a:rPr lang="en-US" altLang="ja-JP" dirty="0"/>
              <a:t>Device configuration</a:t>
            </a:r>
          </a:p>
          <a:p>
            <a:pPr marL="742950" lvl="1" indent="-285750">
              <a:buFont typeface="Arial" panose="020B0604020202020204" pitchFamily="34" charset="0"/>
              <a:buChar char="•"/>
            </a:pPr>
            <a:r>
              <a:rPr kumimoji="1" lang="en-US" altLang="ja-JP" dirty="0"/>
              <a:t>Software upgrades</a:t>
            </a:r>
          </a:p>
          <a:p>
            <a:pPr marL="742950" lvl="1" indent="-285750">
              <a:buFont typeface="Arial" panose="020B0604020202020204" pitchFamily="34" charset="0"/>
              <a:buChar char="•"/>
            </a:pPr>
            <a:r>
              <a:rPr lang="en-US" altLang="ja-JP" dirty="0"/>
              <a:t>Fault management</a:t>
            </a:r>
          </a:p>
          <a:p>
            <a:pPr marL="285750" indent="-285750">
              <a:buFont typeface="Arial" panose="020B0604020202020204" pitchFamily="34" charset="0"/>
              <a:buChar char="•"/>
            </a:pPr>
            <a:r>
              <a:rPr lang="zh-CN" altLang="en-US" dirty="0"/>
              <a:t>比如说如何用</a:t>
            </a:r>
            <a:r>
              <a:rPr lang="en-US" altLang="zh-CN" dirty="0"/>
              <a:t>IVI</a:t>
            </a:r>
            <a:r>
              <a:rPr lang="zh-CN" altLang="en-US" dirty="0"/>
              <a:t>来管理各种链接着自己的</a:t>
            </a:r>
            <a:r>
              <a:rPr lang="en-US" altLang="zh-CN" dirty="0"/>
              <a:t>devices</a:t>
            </a:r>
            <a:r>
              <a:rPr lang="zh-CN" altLang="en-US"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308324"/>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r>
              <a:rPr lang="zh-CN" altLang="en-US" dirty="0"/>
              <a:t>是以前的东西，现在</a:t>
            </a:r>
            <a:r>
              <a:rPr lang="en-US" altLang="zh-CN" dirty="0"/>
              <a:t>NAND</a:t>
            </a:r>
            <a:r>
              <a:rPr lang="zh-CN" altLang="en-US" dirty="0"/>
              <a:t>不用，用</a:t>
            </a:r>
            <a:r>
              <a:rPr lang="en-US" altLang="zh-CN" dirty="0" err="1"/>
              <a:t>eMMC</a:t>
            </a:r>
            <a:r>
              <a:rPr lang="zh-CN" altLang="en-US" dirty="0"/>
              <a:t>了</a:t>
            </a:r>
            <a:r>
              <a:rPr lang="en-US" altLang="ja-JP" dirty="0"/>
              <a:t>)</a:t>
            </a:r>
            <a:endParaRPr lang="ja-JP" altLang="en-US" dirty="0"/>
          </a:p>
          <a:p>
            <a:pPr marL="742950" lvl="1" indent="-285750">
              <a:buFont typeface="Arial" panose="020B0604020202020204" pitchFamily="34" charset="0"/>
              <a:buChar char="•"/>
            </a:pPr>
            <a:r>
              <a:rPr lang="en-US" altLang="zh-CN" dirty="0"/>
              <a:t>Secure boot</a:t>
            </a:r>
            <a:r>
              <a:rPr lang="zh-CN" altLang="en-US" dirty="0"/>
              <a:t>中，</a:t>
            </a:r>
            <a:r>
              <a:rPr lang="en-US" altLang="zh-CN" dirty="0"/>
              <a:t>initial boot loader</a:t>
            </a:r>
            <a:r>
              <a:rPr lang="zh-CN" altLang="en-US" dirty="0"/>
              <a:t>什么的一般放在</a:t>
            </a:r>
            <a:r>
              <a:rPr lang="en-US" altLang="zh-CN" dirty="0"/>
              <a:t>NOR</a:t>
            </a:r>
            <a:r>
              <a:rPr lang="zh-CN" altLang="en-US" dirty="0"/>
              <a:t>里面，而</a:t>
            </a:r>
            <a:r>
              <a:rPr lang="en-US" altLang="zh-CN" dirty="0"/>
              <a:t>Linux</a:t>
            </a:r>
            <a:r>
              <a:rPr lang="zh-CN" altLang="en-US" dirty="0"/>
              <a:t>相关的比较大的东西放</a:t>
            </a:r>
            <a:r>
              <a:rPr lang="en-US" altLang="zh-CN" dirty="0" err="1"/>
              <a:t>eMMC</a:t>
            </a:r>
            <a:r>
              <a:rPr lang="zh-CN" altLang="en-US" dirty="0"/>
              <a:t>中</a:t>
            </a: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a:t>SRAM</a:t>
            </a:r>
            <a:r>
              <a:rPr kumimoji="1" lang="zh-CN" altLang="en-US" dirty="0"/>
              <a:t>和</a:t>
            </a:r>
            <a:r>
              <a:rPr kumimoji="1" lang="en-US" altLang="zh-CN" dirty="0"/>
              <a:t>DRAM</a:t>
            </a:r>
            <a:r>
              <a:rPr kumimoji="1" lang="zh-CN" altLang="en-US" dirty="0"/>
              <a:t>的区别和用途见后</a:t>
            </a:r>
            <a:endParaRPr kumimoji="1" lang="en-US" altLang="zh-CN" dirty="0"/>
          </a:p>
          <a:p>
            <a:r>
              <a:rPr lang="zh-CN" altLang="en-US" dirty="0"/>
              <a:t>在嵌入式中，</a:t>
            </a:r>
            <a:r>
              <a:rPr lang="en-US" altLang="zh-CN" dirty="0"/>
              <a:t>DRAM</a:t>
            </a:r>
            <a:r>
              <a:rPr lang="zh-CN" altLang="en-US" dirty="0"/>
              <a:t>的种类一般是</a:t>
            </a:r>
            <a:r>
              <a:rPr lang="en-US" altLang="zh-CN" b="1" dirty="0">
                <a:solidFill>
                  <a:srgbClr val="FF0000"/>
                </a:solidFill>
              </a:rPr>
              <a:t>LPDDR</a:t>
            </a:r>
            <a:r>
              <a:rPr lang="en-US" altLang="zh-CN" dirty="0">
                <a:solidFill>
                  <a:srgbClr val="FF0000"/>
                </a:solidFill>
              </a:rPr>
              <a:t> </a:t>
            </a:r>
            <a:r>
              <a:rPr lang="en-US" altLang="zh-CN" dirty="0"/>
              <a:t>(low power DDR)</a:t>
            </a:r>
            <a:endParaRPr kumimoji="1" lang="en-US" altLang="zh-CN" dirty="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a:solidFill>
                  <a:srgbClr val="FF0000"/>
                </a:solidFill>
              </a:rPr>
              <a:t>GDDR</a:t>
            </a:r>
            <a:r>
              <a:rPr kumimoji="1" lang="en-US" altLang="ja-JP" dirty="0"/>
              <a:t>: graphic double date rate</a:t>
            </a:r>
          </a:p>
          <a:p>
            <a:pPr marL="285750" indent="-285750">
              <a:buFont typeface="Arial" panose="020B0604020202020204" pitchFamily="34" charset="0"/>
              <a:buChar char="•"/>
            </a:pPr>
            <a:r>
              <a:rPr lang="zh-CN" altLang="en-US" dirty="0"/>
              <a:t>专门为</a:t>
            </a:r>
            <a:r>
              <a:rPr lang="en-US" altLang="zh-CN" dirty="0"/>
              <a:t>GPU</a:t>
            </a:r>
            <a:r>
              <a:rPr lang="zh-CN" altLang="en-US" dirty="0"/>
              <a:t>设计的</a:t>
            </a:r>
            <a:r>
              <a:rPr lang="en-US" altLang="zh-CN" dirty="0"/>
              <a:t>memory</a:t>
            </a:r>
            <a:r>
              <a:rPr lang="zh-CN" altLang="en-US" dirty="0"/>
              <a:t>，一般来说比</a:t>
            </a:r>
            <a:r>
              <a:rPr lang="en-US" altLang="zh-CN" dirty="0"/>
              <a:t>CPU</a:t>
            </a:r>
            <a:r>
              <a:rPr lang="zh-CN" altLang="en-US" dirty="0"/>
              <a:t>用的</a:t>
            </a:r>
            <a:r>
              <a:rPr lang="en-US" altLang="zh-CN" dirty="0"/>
              <a:t>memory</a:t>
            </a:r>
            <a:r>
              <a:rPr lang="zh-CN" altLang="en-US" dirty="0"/>
              <a:t>要快很多，原理不明</a:t>
            </a:r>
            <a:endParaRPr lang="en-US" altLang="zh-CN"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a:solidFill>
                  <a:srgbClr val="FF0000"/>
                </a:solidFill>
              </a:rPr>
              <a:t>AEAD</a:t>
            </a:r>
            <a:r>
              <a:rPr kumimoji="1" lang="en-US" altLang="zh-CN" sz="1400" dirty="0"/>
              <a:t>: </a:t>
            </a:r>
            <a:r>
              <a:rPr lang="en-US" altLang="ja-JP" sz="1400" dirty="0"/>
              <a:t>Authenticated Encryption with Associated Data</a:t>
            </a:r>
          </a:p>
          <a:p>
            <a:pPr marL="285750" indent="-285750">
              <a:buFont typeface="Arial" panose="020B0604020202020204" pitchFamily="34" charset="0"/>
              <a:buChar char="•"/>
            </a:pPr>
            <a:r>
              <a:rPr lang="zh-CN" altLang="en-US" sz="1400" dirty="0"/>
              <a:t>特点是同时提供</a:t>
            </a:r>
            <a:r>
              <a:rPr lang="en-US" altLang="zh-CN" sz="1400" dirty="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a:t>保护各种</a:t>
            </a:r>
            <a:r>
              <a:rPr kumimoji="1" lang="en-US" altLang="zh-CN" sz="1400" dirty="0"/>
              <a:t>user/</a:t>
            </a:r>
            <a:r>
              <a:rPr kumimoji="1" lang="en-US" altLang="zh-CN" sz="1400" dirty="0" err="1"/>
              <a:t>config</a:t>
            </a:r>
            <a:r>
              <a:rPr kumimoji="1" lang="en-US" altLang="zh-CN" sz="1400" dirty="0"/>
              <a:t> data</a:t>
            </a:r>
            <a:endParaRPr lang="en-US" altLang="zh-CN" sz="1400" dirty="0"/>
          </a:p>
          <a:p>
            <a:pPr marL="285750" indent="-285750">
              <a:buFont typeface="Arial" panose="020B0604020202020204" pitchFamily="34" charset="0"/>
              <a:buChar char="•"/>
            </a:pPr>
            <a:r>
              <a:rPr kumimoji="1" lang="en-US" altLang="zh-CN" sz="1400" dirty="0"/>
              <a:t>AE</a:t>
            </a:r>
            <a:r>
              <a:rPr lang="zh-CN" altLang="en-US" sz="1400" dirty="0"/>
              <a:t>提供了</a:t>
            </a:r>
            <a:r>
              <a:rPr lang="en-US" altLang="zh-CN" sz="1400" dirty="0"/>
              <a:t>encrypt/decrypt programming interface</a:t>
            </a:r>
          </a:p>
          <a:p>
            <a:pPr marL="285750" indent="-285750">
              <a:buFont typeface="Arial" panose="020B0604020202020204" pitchFamily="34" charset="0"/>
              <a:buChar char="•"/>
            </a:pPr>
            <a:r>
              <a:rPr lang="zh-CN" altLang="en-US" sz="1400" dirty="0"/>
              <a:t>右图是</a:t>
            </a:r>
            <a:r>
              <a:rPr lang="en-US" altLang="zh-CN" sz="1400" dirty="0"/>
              <a:t>AE</a:t>
            </a:r>
            <a:r>
              <a:rPr lang="zh-CN" altLang="en-US" sz="1400" dirty="0"/>
              <a:t>的一种形式，</a:t>
            </a:r>
            <a:r>
              <a:rPr lang="en-US" altLang="zh-CN" sz="1400" dirty="0"/>
              <a:t>AE</a:t>
            </a:r>
            <a:r>
              <a:rPr lang="zh-CN" altLang="en-US" sz="1400" dirty="0"/>
              <a:t>有很多变种；但再干的事本质都一样，就是加密</a:t>
            </a:r>
            <a:r>
              <a:rPr lang="en-US" altLang="zh-CN" sz="1400" dirty="0"/>
              <a:t>/Hash</a:t>
            </a:r>
            <a:r>
              <a:rPr lang="zh-CN" altLang="en-US" sz="1400" dirty="0"/>
              <a:t>的顺序可能会变</a:t>
            </a:r>
            <a:endParaRPr lang="en-US" altLang="zh-CN" sz="1400" dirty="0"/>
          </a:p>
          <a:p>
            <a:pPr marL="742950" lvl="1" indent="-285750">
              <a:buFont typeface="Arial" panose="020B0604020202020204" pitchFamily="34" charset="0"/>
              <a:buChar char="•"/>
            </a:pPr>
            <a:r>
              <a:rPr lang="zh-CN" altLang="en-US" sz="1400" dirty="0"/>
              <a:t>加密：确保</a:t>
            </a:r>
            <a:r>
              <a:rPr lang="en-US" altLang="zh-CN" sz="1400" dirty="0"/>
              <a:t>confidentiality</a:t>
            </a:r>
          </a:p>
          <a:p>
            <a:pPr marL="742950" lvl="1" indent="-285750">
              <a:buFont typeface="Arial" panose="020B0604020202020204" pitchFamily="34" charset="0"/>
              <a:buChar char="•"/>
            </a:pPr>
            <a:r>
              <a:rPr lang="en-US" altLang="zh-CN" sz="1400" dirty="0"/>
              <a:t>Hash</a:t>
            </a:r>
            <a:r>
              <a:rPr lang="zh-CN" altLang="en-US" sz="1400" dirty="0"/>
              <a:t>：确保</a:t>
            </a:r>
            <a:r>
              <a:rPr lang="en-US" altLang="zh-CN" sz="1400" dirty="0"/>
              <a:t>integrity</a:t>
            </a:r>
          </a:p>
          <a:p>
            <a:pPr marL="742950" lvl="1" indent="-285750">
              <a:buFont typeface="Arial" panose="020B0604020202020204" pitchFamily="34" charset="0"/>
              <a:buChar char="•"/>
            </a:pPr>
            <a:r>
              <a:rPr lang="en-US" altLang="zh-CN" sz="1400" dirty="0" err="1"/>
              <a:t>Key+Hash</a:t>
            </a:r>
            <a:r>
              <a:rPr lang="zh-CN" altLang="en-US" sz="1400" dirty="0"/>
              <a:t>：确保</a:t>
            </a:r>
            <a:r>
              <a:rPr lang="en-US" altLang="zh-CN" sz="1400" dirty="0"/>
              <a:t>authenticity</a:t>
            </a:r>
          </a:p>
          <a:p>
            <a:pPr marL="285750" indent="-285750">
              <a:buFont typeface="Arial" panose="020B0604020202020204" pitchFamily="34" charset="0"/>
              <a:buChar char="•"/>
            </a:pPr>
            <a:r>
              <a:rPr lang="zh-CN" altLang="en-US" sz="1400" dirty="0"/>
              <a:t>我的理解是这个和</a:t>
            </a:r>
            <a:r>
              <a:rPr lang="en-US" altLang="zh-CN" sz="1400" dirty="0"/>
              <a:t>HMAC</a:t>
            </a:r>
            <a:r>
              <a:rPr lang="zh-CN" altLang="en-US" sz="1400" dirty="0"/>
              <a:t>很像，但是关于</a:t>
            </a:r>
            <a:r>
              <a:rPr lang="en-US" altLang="zh-CN" sz="1400" dirty="0"/>
              <a:t>key</a:t>
            </a:r>
            <a:r>
              <a:rPr lang="zh-CN" altLang="en-US" sz="1400"/>
              <a:t>谁拿着的问题，需要深究以下</a:t>
            </a:r>
            <a:endParaRPr lang="en-US" altLang="zh-CN" sz="1400" dirty="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153"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a:t>Block diagram</a:t>
            </a:r>
            <a:r>
              <a:rPr kumimoji="1" lang="en-US" altLang="ja-JP" dirty="0"/>
              <a:t>, </a:t>
            </a:r>
            <a:r>
              <a:rPr kumimoji="1" lang="en-US" altLang="zh-CN" dirty="0" err="1"/>
              <a:t>SoC</a:t>
            </a:r>
            <a:r>
              <a:rPr kumimoji="1" lang="zh-CN" altLang="en-US" dirty="0"/>
              <a:t>的硬件</a:t>
            </a:r>
            <a:r>
              <a:rPr kumimoji="1" lang="en-US" altLang="zh-CN" dirty="0" err="1"/>
              <a:t>blcok</a:t>
            </a:r>
            <a:r>
              <a:rPr lang="zh-CN" altLang="en-US" dirty="0"/>
              <a:t>图</a:t>
            </a:r>
            <a:endParaRPr kumimoji="1" lang="en-US" altLang="ja-JP" dirty="0"/>
          </a:p>
          <a:p>
            <a:pPr marL="285750" indent="-285750">
              <a:buFont typeface="Arial" panose="020B0604020202020204" pitchFamily="34" charset="0"/>
              <a:buChar char="•"/>
            </a:pPr>
            <a:r>
              <a:rPr lang="zh-CN" altLang="en-US" dirty="0"/>
              <a:t>经常出现在</a:t>
            </a:r>
            <a:r>
              <a:rPr lang="en-US" altLang="zh-CN" dirty="0" err="1"/>
              <a:t>SoC</a:t>
            </a:r>
            <a:r>
              <a:rPr lang="zh-CN" altLang="en-US" dirty="0"/>
              <a:t>的说明文档之中</a:t>
            </a:r>
            <a:endParaRPr lang="en-US" altLang="zh-CN" dirty="0"/>
          </a:p>
          <a:p>
            <a:pPr marL="285750" indent="-285750">
              <a:buFont typeface="Arial" panose="020B0604020202020204" pitchFamily="34" charset="0"/>
              <a:buChar char="•"/>
            </a:pPr>
            <a:r>
              <a:rPr kumimoji="1" lang="en-US" altLang="zh-CN" dirty="0" err="1"/>
              <a:t>SoC</a:t>
            </a:r>
            <a:r>
              <a:rPr lang="zh-CN" altLang="en-US" dirty="0"/>
              <a:t>的上层概念是</a:t>
            </a:r>
            <a:r>
              <a:rPr lang="en-US" altLang="zh-CN" dirty="0"/>
              <a:t>LSI</a:t>
            </a:r>
          </a:p>
          <a:p>
            <a:pPr marL="285750" indent="-285750">
              <a:buFont typeface="Arial" panose="020B0604020202020204" pitchFamily="34" charset="0"/>
              <a:buChar char="•"/>
            </a:pPr>
            <a:r>
              <a:rPr kumimoji="1" lang="zh-CN" altLang="en-US" dirty="0"/>
              <a:t>左图中每一个</a:t>
            </a:r>
            <a:r>
              <a:rPr kumimoji="1" lang="en-US" altLang="zh-CN" dirty="0"/>
              <a:t>block</a:t>
            </a:r>
            <a:r>
              <a:rPr kumimoji="1" lang="zh-CN" altLang="en-US" dirty="0"/>
              <a:t>是一个</a:t>
            </a:r>
            <a:r>
              <a:rPr lang="zh-CN" altLang="en-US" dirty="0"/>
              <a:t>“</a:t>
            </a:r>
            <a:r>
              <a:rPr lang="en-US" altLang="zh-CN" b="1" dirty="0">
                <a:solidFill>
                  <a:srgbClr val="FF0000"/>
                </a:solidFill>
              </a:rPr>
              <a:t>IP core</a:t>
            </a:r>
            <a:r>
              <a:rPr lang="zh-CN" altLang="en-US" dirty="0"/>
              <a:t>”</a:t>
            </a:r>
            <a:r>
              <a:rPr lang="en-US" altLang="zh-CN" dirty="0"/>
              <a:t>(</a:t>
            </a:r>
            <a:r>
              <a:rPr lang="en-US" altLang="ja-JP" dirty="0"/>
              <a:t>intellectual property core</a:t>
            </a:r>
            <a:r>
              <a:rPr lang="en-US" altLang="zh-CN" dirty="0"/>
              <a:t>),</a:t>
            </a:r>
            <a:r>
              <a:rPr lang="zh-CN" altLang="en-US" dirty="0"/>
              <a:t>负责一个具体机能</a:t>
            </a:r>
            <a:endParaRPr lang="en-US" altLang="zh-CN" dirty="0"/>
          </a:p>
          <a:p>
            <a:pPr marL="285750" indent="-285750">
              <a:buFont typeface="Arial" panose="020B0604020202020204" pitchFamily="34" charset="0"/>
              <a:buChar char="•"/>
            </a:pPr>
            <a:r>
              <a:rPr kumimoji="1" lang="zh-CN" altLang="en-US" dirty="0"/>
              <a:t>但注意，左图是非常</a:t>
            </a:r>
            <a:r>
              <a:rPr kumimoji="1" lang="en-US" altLang="zh-CN" dirty="0"/>
              <a:t>high level review</a:t>
            </a:r>
            <a:r>
              <a:rPr kumimoji="1" lang="zh-CN" altLang="en-US" dirty="0"/>
              <a:t>的一张图，要具体的话能非常具体，其中</a:t>
            </a:r>
            <a:r>
              <a:rPr kumimoji="1" lang="en-US" altLang="zh-CN" dirty="0"/>
              <a:t>secure engine</a:t>
            </a:r>
            <a:r>
              <a:rPr kumimoji="1" lang="zh-CN" altLang="en-US" dirty="0"/>
              <a:t>的具体图见右</a:t>
            </a:r>
            <a:endParaRPr kumimoji="1" lang="en-US" altLang="zh-CN" dirty="0"/>
          </a:p>
          <a:p>
            <a:pPr marL="285750" indent="-285750">
              <a:buFont typeface="Arial" panose="020B0604020202020204" pitchFamily="34" charset="0"/>
              <a:buChar char="•"/>
            </a:pPr>
            <a:r>
              <a:rPr lang="zh-CN" altLang="en-US" dirty="0"/>
              <a:t>相对</a:t>
            </a:r>
            <a:r>
              <a:rPr lang="en-US" altLang="zh-CN" dirty="0"/>
              <a:t>IP core</a:t>
            </a:r>
            <a:r>
              <a:rPr lang="zh-CN" altLang="en-US" dirty="0"/>
              <a:t>，还有</a:t>
            </a:r>
            <a:r>
              <a:rPr lang="en-US" altLang="zh-CN" b="1" dirty="0"/>
              <a:t>CPU core</a:t>
            </a:r>
            <a:r>
              <a:rPr lang="zh-CN" altLang="en-US" dirty="0"/>
              <a:t>，或者叫</a:t>
            </a:r>
            <a:r>
              <a:rPr lang="en-US" altLang="zh-CN" b="1" dirty="0"/>
              <a:t>general core</a:t>
            </a:r>
            <a:r>
              <a:rPr lang="zh-CN" altLang="en-US" dirty="0"/>
              <a:t>，这种</a:t>
            </a:r>
            <a:r>
              <a:rPr lang="en-US" altLang="zh-CN" dirty="0"/>
              <a:t>core</a:t>
            </a:r>
            <a:r>
              <a:rPr lang="zh-CN" altLang="en-US" dirty="0"/>
              <a:t>和</a:t>
            </a:r>
            <a:r>
              <a:rPr lang="en-US" altLang="zh-CN" dirty="0"/>
              <a:t>IP core</a:t>
            </a:r>
            <a:r>
              <a:rPr lang="zh-CN" altLang="en-US" dirty="0"/>
              <a:t>的不同是，</a:t>
            </a:r>
            <a:r>
              <a:rPr lang="en-US" altLang="zh-CN" dirty="0"/>
              <a:t>CPU core</a:t>
            </a:r>
            <a:r>
              <a:rPr lang="zh-CN" altLang="en-US" dirty="0"/>
              <a:t>可以用来进行一般计算，而</a:t>
            </a:r>
            <a:r>
              <a:rPr lang="en-US" altLang="zh-CN" dirty="0"/>
              <a:t>IP core</a:t>
            </a:r>
            <a:r>
              <a:rPr lang="zh-CN" altLang="en-US" dirty="0"/>
              <a:t>的硬件构造不同，只能进行某种专门的工作</a:t>
            </a:r>
            <a:r>
              <a:rPr lang="en-US" altLang="zh-CN" dirty="0"/>
              <a:t>(</a:t>
            </a:r>
            <a:r>
              <a:rPr lang="zh-CN" altLang="en-US" dirty="0"/>
              <a:t>比如说</a:t>
            </a:r>
            <a:r>
              <a:rPr lang="en-US" altLang="zh-CN" dirty="0"/>
              <a:t>secure core</a:t>
            </a:r>
            <a:r>
              <a:rPr lang="zh-CN" altLang="en-US" dirty="0"/>
              <a:t>只能加密解密，</a:t>
            </a:r>
            <a:r>
              <a:rPr lang="en-US" altLang="zh-CN" dirty="0"/>
              <a:t>display core</a:t>
            </a:r>
            <a:r>
              <a:rPr lang="zh-CN" altLang="en-US" dirty="0"/>
              <a:t>只能负责把显示信息传给</a:t>
            </a:r>
            <a:r>
              <a:rPr lang="en-US" altLang="zh-CN" dirty="0"/>
              <a:t>display</a:t>
            </a:r>
            <a:r>
              <a:rPr lang="zh-CN" altLang="en-US" dirty="0"/>
              <a:t>，等</a:t>
            </a:r>
            <a:r>
              <a:rPr lang="en-US" altLang="zh-CN" dirty="0"/>
              <a:t>)</a:t>
            </a:r>
            <a:endParaRPr kumimoji="1" lang="en-US" altLang="zh-CN"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150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2943626" cy="307777"/>
          </a:xfrm>
          <a:prstGeom prst="rect">
            <a:avLst/>
          </a:prstGeom>
          <a:noFill/>
        </p:spPr>
        <p:txBody>
          <a:bodyPr wrap="none" rtlCol="0">
            <a:spAutoFit/>
          </a:bodyPr>
          <a:lstStyle/>
          <a:p>
            <a:r>
              <a:rPr kumimoji="1" lang="zh-CN" altLang="en-US" sz="1400" dirty="0"/>
              <a:t>下图是</a:t>
            </a:r>
            <a:r>
              <a:rPr kumimoji="1" lang="en-US" altLang="zh-CN" sz="1400" dirty="0" err="1"/>
              <a:t>Renesas</a:t>
            </a:r>
            <a:r>
              <a:rPr lang="zh-CN" altLang="en-US" sz="1400" dirty="0"/>
              <a:t> </a:t>
            </a:r>
            <a:r>
              <a:rPr kumimoji="1" lang="en-US" altLang="zh-CN" sz="1400" dirty="0" err="1"/>
              <a:t>SoC</a:t>
            </a:r>
            <a:r>
              <a:rPr kumimoji="1" lang="en-US" altLang="zh-CN" sz="1400" dirty="0"/>
              <a:t> secure boot flow</a:t>
            </a:r>
            <a:r>
              <a:rPr lang="en-US" altLang="zh-CN" sz="1400" dirty="0"/>
              <a:t>:</a:t>
            </a:r>
            <a:endParaRPr kumimoji="1" lang="ja-JP" altLang="en-US" sz="1400" dirty="0"/>
          </a:p>
        </p:txBody>
      </p:sp>
      <p:pic>
        <p:nvPicPr>
          <p:cNvPr id="3" name="Picture 27"/>
          <p:cNvPicPr>
            <a:picLocks noChangeAspect="1"/>
          </p:cNvPicPr>
          <p:nvPr/>
        </p:nvPicPr>
        <p:blipFill>
          <a:blip r:embed="rId2"/>
          <a:stretch>
            <a:fillRect/>
          </a:stretch>
        </p:blipFill>
        <p:spPr>
          <a:xfrm>
            <a:off x="116632" y="347628"/>
            <a:ext cx="6295177" cy="3475022"/>
          </a:xfrm>
          <a:prstGeom prst="rect">
            <a:avLst/>
          </a:prstGeom>
        </p:spPr>
      </p:pic>
      <p:sp>
        <p:nvSpPr>
          <p:cNvPr id="4" name="テキスト ボックス 3"/>
          <p:cNvSpPr txBox="1"/>
          <p:nvPr/>
        </p:nvSpPr>
        <p:spPr>
          <a:xfrm>
            <a:off x="5890045" y="-396552"/>
            <a:ext cx="2343751" cy="9002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第一步：</a:t>
            </a:r>
            <a:endParaRPr lang="en-US" altLang="zh-CN" sz="1050" dirty="0"/>
          </a:p>
          <a:p>
            <a:r>
              <a:rPr lang="en-US" altLang="zh-CN" sz="1050" dirty="0" err="1"/>
              <a:t>PowerOn</a:t>
            </a:r>
            <a:r>
              <a:rPr lang="zh-CN" altLang="en-US" sz="1050" dirty="0"/>
              <a:t>之后，</a:t>
            </a:r>
            <a:r>
              <a:rPr lang="en-US" altLang="zh-CN" sz="1050" dirty="0"/>
              <a:t>CPU</a:t>
            </a:r>
            <a:r>
              <a:rPr lang="zh-CN" altLang="en-US" sz="1050" dirty="0"/>
              <a:t>从</a:t>
            </a:r>
            <a:r>
              <a:rPr lang="en-US" altLang="zh-CN" sz="1050" dirty="0" err="1"/>
              <a:t>MaskRom</a:t>
            </a:r>
            <a:r>
              <a:rPr lang="en-US" altLang="zh-CN" sz="1050" dirty="0"/>
              <a:t>(</a:t>
            </a:r>
            <a:r>
              <a:rPr lang="zh-CN" altLang="en-US" sz="1050" dirty="0"/>
              <a:t>一种只能写一次的</a:t>
            </a:r>
            <a:r>
              <a:rPr lang="en-US" altLang="zh-CN" sz="1050" dirty="0"/>
              <a:t>ROM,</a:t>
            </a:r>
            <a:r>
              <a:rPr lang="zh-CN" altLang="en-US" sz="1050" dirty="0"/>
              <a:t>商品出货后不能变更</a:t>
            </a:r>
            <a:r>
              <a:rPr lang="en-US" altLang="zh-CN" sz="1050" dirty="0"/>
              <a:t>)</a:t>
            </a:r>
            <a:r>
              <a:rPr lang="zh-CN" altLang="en-US" sz="1050" dirty="0"/>
              <a:t>读出</a:t>
            </a:r>
            <a:r>
              <a:rPr lang="en-US" altLang="zh-CN" sz="1050" dirty="0"/>
              <a:t>Primary Bootloader (initial program loader), </a:t>
            </a:r>
          </a:p>
        </p:txBody>
      </p:sp>
      <p:sp>
        <p:nvSpPr>
          <p:cNvPr id="5" name="テキスト ボックス 4"/>
          <p:cNvSpPr txBox="1"/>
          <p:nvPr/>
        </p:nvSpPr>
        <p:spPr>
          <a:xfrm>
            <a:off x="6424707" y="1907704"/>
            <a:ext cx="2343751" cy="235449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第二步：</a:t>
            </a:r>
            <a:endParaRPr lang="en-US" altLang="zh-CN" sz="1050" dirty="0"/>
          </a:p>
          <a:p>
            <a:r>
              <a:rPr lang="en-US" altLang="zh-CN" sz="1050" dirty="0"/>
              <a:t>Primary Bootloader</a:t>
            </a:r>
            <a:r>
              <a:rPr lang="zh-CN" altLang="en-US" sz="1050" dirty="0"/>
              <a:t>告诉</a:t>
            </a:r>
            <a:r>
              <a:rPr lang="en-US" altLang="zh-CN" sz="1050" dirty="0"/>
              <a:t>CPU</a:t>
            </a:r>
            <a:r>
              <a:rPr lang="zh-CN" altLang="en-US" sz="1050" dirty="0"/>
              <a:t>从</a:t>
            </a:r>
            <a:r>
              <a:rPr lang="en-US" altLang="zh-CN" sz="1050" dirty="0"/>
              <a:t>NOR</a:t>
            </a:r>
            <a:r>
              <a:rPr lang="zh-CN" altLang="en-US" sz="1050" dirty="0"/>
              <a:t>的什么地方读出什么东西放到</a:t>
            </a:r>
            <a:r>
              <a:rPr lang="en-US" altLang="zh-CN" sz="1050" dirty="0"/>
              <a:t>SRAM</a:t>
            </a:r>
            <a:r>
              <a:rPr lang="zh-CN" altLang="en-US" sz="1050" dirty="0"/>
              <a:t>中；这一步需要先验证</a:t>
            </a:r>
            <a:r>
              <a:rPr lang="en-US" altLang="zh-CN" sz="1050" dirty="0"/>
              <a:t>NOR</a:t>
            </a:r>
            <a:r>
              <a:rPr lang="zh-CN" altLang="en-US" sz="1050" dirty="0"/>
              <a:t>东西的各种书名；读出的东西包括</a:t>
            </a:r>
            <a:r>
              <a:rPr lang="en-US" altLang="zh-CN" sz="1050" dirty="0"/>
              <a:t>:</a:t>
            </a:r>
          </a:p>
          <a:p>
            <a:pPr marL="171450" indent="-171450">
              <a:buFont typeface="Arial" panose="020B0604020202020204" pitchFamily="34" charset="0"/>
              <a:buChar char="•"/>
            </a:pPr>
            <a:r>
              <a:rPr lang="en-US" altLang="zh-CN" sz="1050" dirty="0"/>
              <a:t>NOR</a:t>
            </a:r>
            <a:r>
              <a:rPr lang="zh-CN" altLang="en-US" sz="1050" dirty="0"/>
              <a:t>中的</a:t>
            </a:r>
            <a:r>
              <a:rPr lang="en-US" altLang="zh-CN" sz="1050" dirty="0"/>
              <a:t>boot key</a:t>
            </a:r>
            <a:r>
              <a:rPr lang="zh-CN" altLang="en-US" sz="1050" dirty="0"/>
              <a:t>，用</a:t>
            </a:r>
            <a:r>
              <a:rPr lang="en-US" altLang="zh-CN" sz="1050" dirty="0" err="1"/>
              <a:t>eFuse</a:t>
            </a:r>
            <a:r>
              <a:rPr lang="zh-CN" altLang="en-US" sz="1050" dirty="0"/>
              <a:t>验证</a:t>
            </a:r>
            <a:endParaRPr lang="en-US" altLang="zh-CN" sz="1050" dirty="0"/>
          </a:p>
          <a:p>
            <a:pPr marL="171450" indent="-171450">
              <a:buFont typeface="Arial" panose="020B0604020202020204" pitchFamily="34" charset="0"/>
              <a:buChar char="•"/>
            </a:pPr>
            <a:r>
              <a:rPr lang="en-US" altLang="zh-CN" sz="1050" dirty="0"/>
              <a:t>NOR</a:t>
            </a:r>
            <a:r>
              <a:rPr lang="zh-CN" altLang="en-US" sz="1050" dirty="0"/>
              <a:t>中的</a:t>
            </a:r>
            <a:r>
              <a:rPr lang="en-US" altLang="zh-CN" sz="1050" dirty="0"/>
              <a:t>secondary boot loader, </a:t>
            </a:r>
            <a:r>
              <a:rPr lang="zh-CN" altLang="en-US" sz="1050" dirty="0"/>
              <a:t>验证其署名</a:t>
            </a:r>
            <a:endParaRPr lang="en-US" altLang="zh-CN" sz="1050" dirty="0"/>
          </a:p>
          <a:p>
            <a:pPr marL="171450" indent="-171450">
              <a:buFont typeface="Arial" panose="020B0604020202020204" pitchFamily="34" charset="0"/>
              <a:buChar char="•"/>
            </a:pPr>
            <a:r>
              <a:rPr lang="en-US" altLang="zh-CN" sz="1050" dirty="0"/>
              <a:t>Trusted Firmware (</a:t>
            </a:r>
            <a:r>
              <a:rPr lang="zh-CN" altLang="en-US" sz="1050" dirty="0"/>
              <a:t>负责掌管</a:t>
            </a:r>
            <a:r>
              <a:rPr lang="en-US" altLang="zh-CN" sz="1050" dirty="0"/>
              <a:t>normal/secure world</a:t>
            </a:r>
            <a:r>
              <a:rPr lang="zh-CN" altLang="en-US" sz="1050" dirty="0"/>
              <a:t>转换的东西</a:t>
            </a:r>
            <a:r>
              <a:rPr lang="en-US" altLang="zh-CN" sz="1050" dirty="0"/>
              <a:t>)</a:t>
            </a:r>
            <a:r>
              <a:rPr lang="zh-CN" altLang="en-US" sz="1050" dirty="0"/>
              <a:t>放到</a:t>
            </a:r>
            <a:r>
              <a:rPr lang="en-US" altLang="zh-CN" sz="1050" dirty="0"/>
              <a:t>DRAM</a:t>
            </a:r>
            <a:r>
              <a:rPr lang="zh-CN" altLang="en-US" sz="1050" dirty="0"/>
              <a:t>上</a:t>
            </a:r>
            <a:endParaRPr lang="en-US" altLang="zh-CN" sz="1050" dirty="0"/>
          </a:p>
          <a:p>
            <a:pPr marL="171450" indent="-171450">
              <a:buFont typeface="Arial" panose="020B0604020202020204" pitchFamily="34" charset="0"/>
              <a:buChar char="•"/>
            </a:pPr>
            <a:r>
              <a:rPr lang="en-US" altLang="zh-CN" sz="1050" dirty="0"/>
              <a:t>Normal/secure OS</a:t>
            </a:r>
            <a:r>
              <a:rPr lang="zh-CN" altLang="en-US" sz="1050" dirty="0"/>
              <a:t>数据</a:t>
            </a:r>
            <a:endParaRPr lang="en-US" altLang="zh-CN" sz="1050" dirty="0"/>
          </a:p>
          <a:p>
            <a:r>
              <a:rPr lang="zh-CN" altLang="en-US" sz="1050" dirty="0"/>
              <a:t>然后将</a:t>
            </a:r>
            <a:r>
              <a:rPr lang="en-US" altLang="zh-CN" sz="1050" dirty="0"/>
              <a:t>TF</a:t>
            </a:r>
            <a:r>
              <a:rPr lang="zh-CN" altLang="en-US" sz="1050" dirty="0"/>
              <a:t>展开到</a:t>
            </a:r>
            <a:r>
              <a:rPr lang="en-US" altLang="zh-CN" sz="1050" dirty="0" err="1"/>
              <a:t>SoC</a:t>
            </a:r>
            <a:r>
              <a:rPr lang="zh-CN" altLang="en-US" sz="1050" dirty="0"/>
              <a:t>外的</a:t>
            </a:r>
            <a:r>
              <a:rPr lang="en-US" altLang="zh-CN" sz="1050" dirty="0"/>
              <a:t>DRAM</a:t>
            </a:r>
            <a:r>
              <a:rPr lang="zh-CN" altLang="en-US" sz="1050" dirty="0"/>
              <a:t>上，最后将控制权交给</a:t>
            </a:r>
            <a:r>
              <a:rPr lang="en-US" altLang="zh-CN" sz="1050" dirty="0"/>
              <a:t>Trusted Firmware</a:t>
            </a:r>
          </a:p>
        </p:txBody>
      </p:sp>
      <p:pic>
        <p:nvPicPr>
          <p:cNvPr id="21506" name="Picture 2" descr="C:\Users\4039222\Desktop\図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6556" y="694593"/>
            <a:ext cx="1926556" cy="278109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60648" y="3822650"/>
            <a:ext cx="4320480"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第三步：</a:t>
            </a:r>
            <a:endParaRPr lang="en-US" altLang="zh-CN" sz="1050" dirty="0"/>
          </a:p>
          <a:p>
            <a:r>
              <a:rPr lang="en-US" altLang="zh-CN" sz="1050" dirty="0"/>
              <a:t>TF</a:t>
            </a:r>
            <a:r>
              <a:rPr lang="zh-CN" altLang="en-US" sz="1050" dirty="0"/>
              <a:t>控制先展开</a:t>
            </a:r>
            <a:r>
              <a:rPr lang="en-US" altLang="zh-CN" sz="1050" dirty="0"/>
              <a:t>Secure World</a:t>
            </a:r>
            <a:r>
              <a:rPr lang="zh-CN" altLang="en-US" sz="1050" dirty="0"/>
              <a:t>的</a:t>
            </a:r>
            <a:r>
              <a:rPr lang="en-US" altLang="zh-CN" sz="1050" dirty="0"/>
              <a:t>OS (OP-TEE), </a:t>
            </a:r>
            <a:r>
              <a:rPr lang="zh-CN" altLang="en-US" sz="1050" dirty="0"/>
              <a:t>启动</a:t>
            </a:r>
            <a:r>
              <a:rPr lang="en-US" altLang="zh-CN" sz="1050" dirty="0"/>
              <a:t>Secure World OS; </a:t>
            </a:r>
            <a:r>
              <a:rPr lang="zh-CN" altLang="en-US" sz="1050" dirty="0"/>
              <a:t>之后再控制展开</a:t>
            </a:r>
            <a:r>
              <a:rPr lang="en-US" altLang="zh-CN" sz="1050" dirty="0"/>
              <a:t>Main OS</a:t>
            </a:r>
          </a:p>
        </p:txBody>
      </p:sp>
      <p:sp>
        <p:nvSpPr>
          <p:cNvPr id="6" name="テキスト ボックス 5"/>
          <p:cNvSpPr txBox="1"/>
          <p:nvPr/>
        </p:nvSpPr>
        <p:spPr>
          <a:xfrm>
            <a:off x="-11668" y="5076056"/>
            <a:ext cx="4968027" cy="523220"/>
          </a:xfrm>
          <a:prstGeom prst="rect">
            <a:avLst/>
          </a:prstGeom>
          <a:noFill/>
        </p:spPr>
        <p:txBody>
          <a:bodyPr wrap="none" rtlCol="0">
            <a:spAutoFit/>
          </a:bodyPr>
          <a:lstStyle/>
          <a:p>
            <a:r>
              <a:rPr lang="zh-CN" altLang="en-US" sz="1400" dirty="0"/>
              <a:t>从硬件上来看，这些</a:t>
            </a:r>
            <a:r>
              <a:rPr lang="en-US" altLang="zh-CN" sz="1400" dirty="0"/>
              <a:t>RAM</a:t>
            </a:r>
            <a:r>
              <a:rPr lang="zh-CN" altLang="en-US" sz="1400" dirty="0"/>
              <a:t>，</a:t>
            </a:r>
            <a:r>
              <a:rPr kumimoji="1" lang="en-US" altLang="zh-CN" sz="1400" dirty="0"/>
              <a:t>ROM</a:t>
            </a:r>
            <a:r>
              <a:rPr kumimoji="1" lang="zh-CN" altLang="en-US" sz="1400" dirty="0"/>
              <a:t>和</a:t>
            </a:r>
            <a:r>
              <a:rPr kumimoji="1" lang="en-US" altLang="zh-CN" sz="1400" dirty="0" err="1"/>
              <a:t>SoC</a:t>
            </a:r>
            <a:r>
              <a:rPr kumimoji="1" lang="zh-CN" altLang="en-US" sz="1400" dirty="0"/>
              <a:t>的为止关系如下，</a:t>
            </a:r>
            <a:endParaRPr kumimoji="1" lang="en-US" altLang="zh-CN" sz="1400" dirty="0"/>
          </a:p>
          <a:p>
            <a:r>
              <a:rPr lang="en-US" altLang="zh-CN" sz="1400" dirty="0" err="1"/>
              <a:t>SoC</a:t>
            </a:r>
            <a:r>
              <a:rPr lang="zh-CN" altLang="en-US" sz="1400" dirty="0"/>
              <a:t>里面的东西都相信，</a:t>
            </a:r>
            <a:r>
              <a:rPr lang="en-US" altLang="zh-CN" sz="1400" dirty="0" err="1"/>
              <a:t>SoC</a:t>
            </a:r>
            <a:r>
              <a:rPr lang="zh-CN" altLang="en-US" sz="1400" dirty="0"/>
              <a:t>外面的东西都不相信</a:t>
            </a:r>
            <a:r>
              <a:rPr lang="en-US" altLang="zh-CN" sz="1400" dirty="0"/>
              <a:t>(</a:t>
            </a:r>
            <a:r>
              <a:rPr lang="zh-CN" altLang="en-US" sz="1400" dirty="0"/>
              <a:t>需验证署名</a:t>
            </a:r>
            <a:r>
              <a:rPr lang="en-US" altLang="zh-CN" sz="1400" dirty="0"/>
              <a:t>)</a:t>
            </a:r>
            <a:endParaRPr kumimoji="1" lang="ja-JP" altLang="en-US" sz="1400" dirty="0"/>
          </a:p>
        </p:txBody>
      </p:sp>
      <p:sp>
        <p:nvSpPr>
          <p:cNvPr id="8" name="正方形/長方形 7"/>
          <p:cNvSpPr/>
          <p:nvPr/>
        </p:nvSpPr>
        <p:spPr>
          <a:xfrm>
            <a:off x="260648" y="5724128"/>
            <a:ext cx="5313352"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a:t>SoC</a:t>
            </a:r>
            <a:endParaRPr kumimoji="1" lang="ja-JP" altLang="en-US" dirty="0"/>
          </a:p>
        </p:txBody>
      </p:sp>
      <p:sp>
        <p:nvSpPr>
          <p:cNvPr id="10" name="正方形/長方形 9"/>
          <p:cNvSpPr/>
          <p:nvPr/>
        </p:nvSpPr>
        <p:spPr>
          <a:xfrm>
            <a:off x="404664" y="6010111"/>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a:t>MaskROM</a:t>
            </a:r>
            <a:endParaRPr kumimoji="1" lang="ja-JP" altLang="en-US" sz="1200" dirty="0"/>
          </a:p>
        </p:txBody>
      </p:sp>
      <p:sp>
        <p:nvSpPr>
          <p:cNvPr id="11" name="正方形/長方形 10"/>
          <p:cNvSpPr/>
          <p:nvPr/>
        </p:nvSpPr>
        <p:spPr>
          <a:xfrm>
            <a:off x="404664" y="6486547"/>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a:t>eFuse</a:t>
            </a:r>
            <a:endParaRPr kumimoji="1" lang="ja-JP" altLang="en-US" sz="1200" dirty="0"/>
          </a:p>
        </p:txBody>
      </p:sp>
      <p:sp>
        <p:nvSpPr>
          <p:cNvPr id="12" name="正方形/長方形 11"/>
          <p:cNvSpPr/>
          <p:nvPr/>
        </p:nvSpPr>
        <p:spPr>
          <a:xfrm>
            <a:off x="4509120" y="6051827"/>
            <a:ext cx="922784" cy="7847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a:t>System RAM</a:t>
            </a:r>
          </a:p>
          <a:p>
            <a:pPr algn="ctr"/>
            <a:r>
              <a:rPr lang="en-US" altLang="ja-JP" sz="1200" dirty="0"/>
              <a:t>(SRAM)</a:t>
            </a:r>
            <a:endParaRPr kumimoji="1" lang="ja-JP" altLang="en-US" sz="1200" dirty="0"/>
          </a:p>
        </p:txBody>
      </p:sp>
      <p:sp>
        <p:nvSpPr>
          <p:cNvPr id="13" name="正方形/長方形 12"/>
          <p:cNvSpPr/>
          <p:nvPr/>
        </p:nvSpPr>
        <p:spPr>
          <a:xfrm>
            <a:off x="3933056" y="7361076"/>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DRAM</a:t>
            </a:r>
          </a:p>
          <a:p>
            <a:pPr algn="ctr"/>
            <a:r>
              <a:rPr lang="en-US" altLang="ja-JP" dirty="0"/>
              <a:t>(</a:t>
            </a:r>
            <a:r>
              <a:rPr lang="zh-CN" altLang="en-US" dirty="0"/>
              <a:t>相当于</a:t>
            </a:r>
            <a:r>
              <a:rPr lang="en-US" altLang="zh-CN" dirty="0"/>
              <a:t>PC</a:t>
            </a:r>
            <a:r>
              <a:rPr lang="zh-CN" altLang="en-US" dirty="0"/>
              <a:t>的内存条</a:t>
            </a:r>
            <a:r>
              <a:rPr lang="en-US" altLang="ja-JP" dirty="0"/>
              <a:t>)</a:t>
            </a:r>
            <a:endParaRPr kumimoji="1" lang="ja-JP" altLang="en-US" dirty="0"/>
          </a:p>
        </p:txBody>
      </p:sp>
      <p:sp>
        <p:nvSpPr>
          <p:cNvPr id="14" name="正方形/長方形 13"/>
          <p:cNvSpPr/>
          <p:nvPr/>
        </p:nvSpPr>
        <p:spPr>
          <a:xfrm>
            <a:off x="260648" y="7380312"/>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Flash memory (NOR)</a:t>
            </a:r>
          </a:p>
          <a:p>
            <a:pPr algn="ctr"/>
            <a:r>
              <a:rPr lang="en-US" altLang="ja-JP" sz="1200" dirty="0"/>
              <a:t>(</a:t>
            </a:r>
            <a:r>
              <a:rPr lang="zh-CN" altLang="en-US" sz="1200" dirty="0"/>
              <a:t>用来放</a:t>
            </a:r>
            <a:r>
              <a:rPr lang="en-US" altLang="zh-CN" sz="1200" dirty="0"/>
              <a:t>Boot loader</a:t>
            </a:r>
            <a:r>
              <a:rPr lang="zh-CN" altLang="en-US" sz="1200" dirty="0"/>
              <a:t>等</a:t>
            </a:r>
            <a:r>
              <a:rPr lang="en-US" altLang="zh-CN" sz="1200" dirty="0"/>
              <a:t>boot</a:t>
            </a:r>
            <a:r>
              <a:rPr lang="zh-CN" altLang="en-US" sz="1200" dirty="0"/>
              <a:t>相关的东西，一般和</a:t>
            </a:r>
            <a:r>
              <a:rPr lang="en-US" altLang="zh-CN" sz="1200" dirty="0" err="1"/>
              <a:t>SoC</a:t>
            </a:r>
            <a:r>
              <a:rPr lang="zh-CN" altLang="en-US" sz="1200" dirty="0"/>
              <a:t>之间是</a:t>
            </a:r>
            <a:r>
              <a:rPr lang="en-US" altLang="zh-CN" sz="1200" dirty="0"/>
              <a:t>serial</a:t>
            </a:r>
            <a:r>
              <a:rPr lang="zh-CN" altLang="en-US" sz="1200" dirty="0"/>
              <a:t>通信</a:t>
            </a:r>
            <a:r>
              <a:rPr lang="en-US" altLang="ja-JP" sz="1200" dirty="0"/>
              <a:t>)</a:t>
            </a:r>
            <a:endParaRPr kumimoji="1" lang="ja-JP" altLang="en-US" sz="1200" dirty="0"/>
          </a:p>
        </p:txBody>
      </p:sp>
      <p:sp>
        <p:nvSpPr>
          <p:cNvPr id="15" name="正方形/長方形 14"/>
          <p:cNvSpPr/>
          <p:nvPr/>
        </p:nvSpPr>
        <p:spPr>
          <a:xfrm>
            <a:off x="2123154" y="7375144"/>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a:t>eMMC</a:t>
            </a:r>
            <a:endParaRPr kumimoji="1" lang="en-US" altLang="zh-CN" dirty="0"/>
          </a:p>
          <a:p>
            <a:pPr algn="ctr"/>
            <a:r>
              <a:rPr lang="en-US" altLang="ja-JP" dirty="0"/>
              <a:t>(</a:t>
            </a:r>
            <a:r>
              <a:rPr lang="zh-CN" altLang="en-US" dirty="0"/>
              <a:t>相当于</a:t>
            </a:r>
            <a:r>
              <a:rPr lang="en-US" altLang="zh-CN" dirty="0"/>
              <a:t>PC</a:t>
            </a:r>
            <a:r>
              <a:rPr lang="zh-CN" altLang="en-US" dirty="0"/>
              <a:t>的硬盘</a:t>
            </a:r>
            <a:r>
              <a:rPr lang="en-US" altLang="ja-JP" dirty="0"/>
              <a:t>)</a:t>
            </a:r>
            <a:endParaRPr kumimoji="1" lang="ja-JP" altLang="en-US" dirty="0"/>
          </a:p>
        </p:txBody>
      </p:sp>
      <p:sp>
        <p:nvSpPr>
          <p:cNvPr id="9" name="四角形吹き出し 8"/>
          <p:cNvSpPr/>
          <p:nvPr/>
        </p:nvSpPr>
        <p:spPr>
          <a:xfrm>
            <a:off x="-3195736" y="4788024"/>
            <a:ext cx="2304256" cy="936104"/>
          </a:xfrm>
          <a:prstGeom prst="wedgeRectCallout">
            <a:avLst>
              <a:gd name="adj1" fmla="val 106153"/>
              <a:gd name="adj2" fmla="val 98341"/>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放</a:t>
            </a:r>
            <a:r>
              <a:rPr lang="en-US" altLang="zh-CN" dirty="0">
                <a:solidFill>
                  <a:schemeClr val="tx1"/>
                </a:solidFill>
              </a:rPr>
              <a:t>primary bootloader (</a:t>
            </a:r>
            <a:r>
              <a:rPr lang="zh-CN" altLang="en-US" dirty="0">
                <a:solidFill>
                  <a:schemeClr val="tx1"/>
                </a:solidFill>
              </a:rPr>
              <a:t>只能写一次，不能变更</a:t>
            </a:r>
            <a:r>
              <a:rPr lang="en-US" altLang="zh-CN" dirty="0">
                <a:solidFill>
                  <a:schemeClr val="tx1"/>
                </a:solidFill>
              </a:rPr>
              <a:t>)</a:t>
            </a:r>
            <a:endParaRPr kumimoji="1" lang="ja-JP" altLang="en-US" dirty="0">
              <a:solidFill>
                <a:schemeClr val="tx1"/>
              </a:solidFill>
            </a:endParaRPr>
          </a:p>
        </p:txBody>
      </p:sp>
      <p:sp>
        <p:nvSpPr>
          <p:cNvPr id="17" name="四角形吹き出し 16"/>
          <p:cNvSpPr/>
          <p:nvPr/>
        </p:nvSpPr>
        <p:spPr>
          <a:xfrm>
            <a:off x="-3195736" y="6418200"/>
            <a:ext cx="2304256" cy="1106127"/>
          </a:xfrm>
          <a:prstGeom prst="wedgeRectCallout">
            <a:avLst>
              <a:gd name="adj1" fmla="val 104900"/>
              <a:gd name="adj2" fmla="val -286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放</a:t>
            </a:r>
            <a:r>
              <a:rPr lang="en-US" altLang="zh-CN" dirty="0">
                <a:solidFill>
                  <a:schemeClr val="tx1"/>
                </a:solidFill>
              </a:rPr>
              <a:t>NOR</a:t>
            </a:r>
            <a:r>
              <a:rPr lang="zh-CN" altLang="en-US" dirty="0">
                <a:solidFill>
                  <a:schemeClr val="tx1"/>
                </a:solidFill>
              </a:rPr>
              <a:t>里面的</a:t>
            </a:r>
            <a:r>
              <a:rPr lang="en-US" altLang="zh-CN" dirty="0">
                <a:solidFill>
                  <a:schemeClr val="tx1"/>
                </a:solidFill>
              </a:rPr>
              <a:t>boot key</a:t>
            </a:r>
            <a:r>
              <a:rPr lang="zh-CN" altLang="en-US" dirty="0">
                <a:solidFill>
                  <a:schemeClr val="tx1"/>
                </a:solidFill>
              </a:rPr>
              <a:t>的</a:t>
            </a:r>
            <a:r>
              <a:rPr lang="en-US" altLang="zh-CN" dirty="0">
                <a:solidFill>
                  <a:schemeClr val="tx1"/>
                </a:solidFill>
              </a:rPr>
              <a:t>hash</a:t>
            </a:r>
            <a:r>
              <a:rPr lang="zh-CN" altLang="en-US" dirty="0">
                <a:solidFill>
                  <a:schemeClr val="tx1"/>
                </a:solidFill>
              </a:rPr>
              <a:t>值</a:t>
            </a:r>
            <a:endParaRPr lang="en-US" altLang="zh-CN" dirty="0">
              <a:solidFill>
                <a:schemeClr val="tx1"/>
              </a:solidFill>
            </a:endParaRPr>
          </a:p>
          <a:p>
            <a:pPr algn="ctr"/>
            <a:r>
              <a:rPr kumimoji="1" lang="en-US" altLang="ja-JP" dirty="0">
                <a:solidFill>
                  <a:schemeClr val="tx1"/>
                </a:solidFill>
              </a:rPr>
              <a:t>(</a:t>
            </a:r>
            <a:r>
              <a:rPr kumimoji="1" lang="zh-CN" altLang="en-US" dirty="0">
                <a:solidFill>
                  <a:schemeClr val="tx1"/>
                </a:solidFill>
              </a:rPr>
              <a:t>只能写一次，不能变更</a:t>
            </a:r>
            <a:r>
              <a:rPr kumimoji="1" lang="en-US" altLang="ja-JP" dirty="0">
                <a:solidFill>
                  <a:schemeClr val="tx1"/>
                </a:solidFill>
              </a:rPr>
              <a:t>)</a:t>
            </a:r>
            <a:endParaRPr kumimoji="1" lang="ja-JP" altLang="en-US" dirty="0">
              <a:solidFill>
                <a:schemeClr val="tx1"/>
              </a:solidFill>
            </a:endParaRPr>
          </a:p>
        </p:txBody>
      </p:sp>
      <p:sp>
        <p:nvSpPr>
          <p:cNvPr id="18" name="四角形吹き出し 17"/>
          <p:cNvSpPr/>
          <p:nvPr/>
        </p:nvSpPr>
        <p:spPr>
          <a:xfrm>
            <a:off x="5890045" y="5076056"/>
            <a:ext cx="2304256" cy="1032393"/>
          </a:xfrm>
          <a:prstGeom prst="wedgeRectCallout">
            <a:avLst>
              <a:gd name="adj1" fmla="val -72212"/>
              <a:gd name="adj2" fmla="val 8213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放</a:t>
            </a:r>
            <a:r>
              <a:rPr kumimoji="1" lang="en-US" altLang="zh-CN" dirty="0">
                <a:solidFill>
                  <a:schemeClr val="tx1"/>
                </a:solidFill>
              </a:rPr>
              <a:t>Boot</a:t>
            </a:r>
            <a:r>
              <a:rPr kumimoji="1" lang="zh-CN" altLang="en-US" dirty="0">
                <a:solidFill>
                  <a:schemeClr val="tx1"/>
                </a:solidFill>
              </a:rPr>
              <a:t>时</a:t>
            </a:r>
            <a:r>
              <a:rPr kumimoji="1" lang="en-US" altLang="zh-CN" dirty="0">
                <a:solidFill>
                  <a:schemeClr val="tx1"/>
                </a:solidFill>
              </a:rPr>
              <a:t>,</a:t>
            </a:r>
            <a:r>
              <a:rPr kumimoji="1" lang="zh-CN" altLang="en-US" dirty="0">
                <a:solidFill>
                  <a:schemeClr val="tx1"/>
                </a:solidFill>
              </a:rPr>
              <a:t>从</a:t>
            </a:r>
            <a:r>
              <a:rPr kumimoji="1" lang="en-US" altLang="zh-CN" dirty="0">
                <a:solidFill>
                  <a:schemeClr val="tx1"/>
                </a:solidFill>
              </a:rPr>
              <a:t>NOR</a:t>
            </a:r>
            <a:r>
              <a:rPr kumimoji="1" lang="zh-CN" altLang="en-US" dirty="0">
                <a:solidFill>
                  <a:schemeClr val="tx1"/>
                </a:solidFill>
              </a:rPr>
              <a:t>和</a:t>
            </a:r>
            <a:r>
              <a:rPr kumimoji="1" lang="en-US" altLang="zh-CN" dirty="0" err="1">
                <a:solidFill>
                  <a:schemeClr val="tx1"/>
                </a:solidFill>
              </a:rPr>
              <a:t>eMMC</a:t>
            </a:r>
            <a:r>
              <a:rPr kumimoji="1" lang="zh-CN" altLang="en-US" dirty="0">
                <a:solidFill>
                  <a:schemeClr val="tx1"/>
                </a:solidFill>
              </a:rPr>
              <a:t>中读出各种东西</a:t>
            </a:r>
            <a:r>
              <a:rPr kumimoji="1" lang="en-US" altLang="zh-CN" dirty="0">
                <a:solidFill>
                  <a:schemeClr val="tx1"/>
                </a:solidFill>
              </a:rPr>
              <a:t>(</a:t>
            </a:r>
            <a:r>
              <a:rPr kumimoji="1" lang="zh-CN" altLang="en-US" dirty="0">
                <a:solidFill>
                  <a:schemeClr val="tx1"/>
                </a:solidFill>
              </a:rPr>
              <a:t>断电</a:t>
            </a:r>
            <a:r>
              <a:rPr kumimoji="1" lang="en-US" altLang="zh-CN" dirty="0">
                <a:solidFill>
                  <a:schemeClr val="tx1"/>
                </a:solidFill>
              </a:rPr>
              <a:t>data</a:t>
            </a:r>
            <a:r>
              <a:rPr kumimoji="1" lang="zh-CN" altLang="en-US" dirty="0">
                <a:solidFill>
                  <a:schemeClr val="tx1"/>
                </a:solidFill>
              </a:rPr>
              <a:t>就没了</a:t>
            </a:r>
            <a:r>
              <a:rPr kumimoji="1" lang="en-US" altLang="zh-CN" dirty="0">
                <a:solidFill>
                  <a:schemeClr val="tx1"/>
                </a:solidFill>
              </a:rPr>
              <a:t>)</a:t>
            </a:r>
            <a:endParaRPr kumimoji="1" lang="ja-JP" altLang="en-US" dirty="0">
              <a:solidFill>
                <a:schemeClr val="tx1"/>
              </a:solidFill>
            </a:endParaRPr>
          </a:p>
        </p:txBody>
      </p:sp>
      <p:sp>
        <p:nvSpPr>
          <p:cNvPr id="19" name="四角形吹き出し 18"/>
          <p:cNvSpPr/>
          <p:nvPr/>
        </p:nvSpPr>
        <p:spPr>
          <a:xfrm>
            <a:off x="6237312" y="7067999"/>
            <a:ext cx="2304256" cy="1032393"/>
          </a:xfrm>
          <a:prstGeom prst="wedgeRectCallout">
            <a:avLst>
              <a:gd name="adj1" fmla="val -90174"/>
              <a:gd name="adj2" fmla="val 5509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相当于</a:t>
            </a:r>
            <a:r>
              <a:rPr kumimoji="1" lang="en-US" altLang="zh-CN" dirty="0">
                <a:solidFill>
                  <a:schemeClr val="tx1"/>
                </a:solidFill>
              </a:rPr>
              <a:t>PC</a:t>
            </a:r>
            <a:r>
              <a:rPr kumimoji="1" lang="zh-CN" altLang="en-US" dirty="0">
                <a:solidFill>
                  <a:schemeClr val="tx1"/>
                </a:solidFill>
              </a:rPr>
              <a:t>的</a:t>
            </a:r>
            <a:r>
              <a:rPr kumimoji="1" lang="en-US" altLang="zh-CN" dirty="0">
                <a:solidFill>
                  <a:schemeClr val="tx1"/>
                </a:solidFill>
              </a:rPr>
              <a:t>RAM</a:t>
            </a:r>
            <a:r>
              <a:rPr kumimoji="1" lang="zh-CN" altLang="en-US" dirty="0">
                <a:solidFill>
                  <a:schemeClr val="tx1"/>
                </a:solidFill>
              </a:rPr>
              <a:t>，放</a:t>
            </a:r>
            <a:r>
              <a:rPr kumimoji="1" lang="en-US" altLang="zh-CN" dirty="0">
                <a:solidFill>
                  <a:schemeClr val="tx1"/>
                </a:solidFill>
              </a:rPr>
              <a:t>OS</a:t>
            </a:r>
            <a:r>
              <a:rPr kumimoji="1" lang="zh-CN" altLang="en-US" dirty="0">
                <a:solidFill>
                  <a:schemeClr val="tx1"/>
                </a:solidFill>
              </a:rPr>
              <a:t>和各种</a:t>
            </a:r>
            <a:r>
              <a:rPr kumimoji="1" lang="en-US" altLang="zh-CN" dirty="0">
                <a:solidFill>
                  <a:schemeClr val="tx1"/>
                </a:solidFill>
              </a:rPr>
              <a:t>App</a:t>
            </a:r>
            <a:r>
              <a:rPr kumimoji="1" lang="zh-CN" altLang="en-US" dirty="0">
                <a:solidFill>
                  <a:schemeClr val="tx1"/>
                </a:solidFill>
              </a:rPr>
              <a:t>运行时的数据</a:t>
            </a:r>
            <a:r>
              <a:rPr kumimoji="1" lang="en-US" altLang="zh-CN" dirty="0">
                <a:solidFill>
                  <a:schemeClr val="tx1"/>
                </a:solidFill>
              </a:rPr>
              <a:t>(</a:t>
            </a:r>
            <a:r>
              <a:rPr kumimoji="1" lang="zh-CN" altLang="en-US" dirty="0">
                <a:solidFill>
                  <a:schemeClr val="tx1"/>
                </a:solidFill>
              </a:rPr>
              <a:t>断电</a:t>
            </a:r>
            <a:r>
              <a:rPr kumimoji="1" lang="en-US" altLang="zh-CN" dirty="0">
                <a:solidFill>
                  <a:schemeClr val="tx1"/>
                </a:solidFill>
              </a:rPr>
              <a:t>data</a:t>
            </a:r>
            <a:r>
              <a:rPr kumimoji="1" lang="zh-CN" altLang="en-US" dirty="0">
                <a:solidFill>
                  <a:schemeClr val="tx1"/>
                </a:solidFill>
              </a:rPr>
              <a:t>就没了</a:t>
            </a:r>
            <a:r>
              <a:rPr kumimoji="1" lang="en-US" altLang="zh-CN" dirty="0">
                <a:solidFill>
                  <a:schemeClr val="tx1"/>
                </a:solidFill>
              </a:rPr>
              <a:t>)</a:t>
            </a:r>
            <a:endParaRPr kumimoji="1" lang="ja-JP" altLang="en-US" dirty="0">
              <a:solidFill>
                <a:schemeClr val="tx1"/>
              </a:solidFill>
            </a:endParaRPr>
          </a:p>
        </p:txBody>
      </p:sp>
      <p:sp>
        <p:nvSpPr>
          <p:cNvPr id="16" name="テキスト ボックス 15"/>
          <p:cNvSpPr txBox="1"/>
          <p:nvPr/>
        </p:nvSpPr>
        <p:spPr>
          <a:xfrm>
            <a:off x="9549680" y="1237556"/>
            <a:ext cx="5688632" cy="2585323"/>
          </a:xfrm>
          <a:prstGeom prst="rect">
            <a:avLst/>
          </a:prstGeom>
          <a:noFill/>
          <a:ln>
            <a:solidFill>
              <a:schemeClr val="accent6">
                <a:lumMod val="50000"/>
              </a:schemeClr>
            </a:solidFill>
          </a:ln>
        </p:spPr>
        <p:txBody>
          <a:bodyPr wrap="square" rtlCol="0">
            <a:spAutoFit/>
          </a:bodyPr>
          <a:lstStyle/>
          <a:p>
            <a:r>
              <a:rPr kumimoji="1" lang="en-US" altLang="zh-CN" dirty="0"/>
              <a:t>Secure boot</a:t>
            </a:r>
            <a:r>
              <a:rPr lang="zh-CN" altLang="en-US" dirty="0"/>
              <a:t> </a:t>
            </a:r>
            <a:r>
              <a:rPr lang="en-US" altLang="zh-CN" dirty="0"/>
              <a:t>flow</a:t>
            </a:r>
            <a:r>
              <a:rPr lang="zh-CN" altLang="en-US" dirty="0"/>
              <a:t>确保了</a:t>
            </a:r>
            <a:r>
              <a:rPr lang="en-US" altLang="zh-CN" dirty="0"/>
              <a:t>chain of trust:</a:t>
            </a:r>
          </a:p>
          <a:p>
            <a:pPr marL="342900" indent="-342900">
              <a:buFont typeface="+mj-lt"/>
              <a:buAutoNum type="arabicPeriod"/>
            </a:pPr>
            <a:r>
              <a:rPr kumimoji="1" lang="en-US" altLang="ja-JP" dirty="0" err="1"/>
              <a:t>MuskROM</a:t>
            </a:r>
            <a:r>
              <a:rPr kumimoji="1" lang="zh-CN" altLang="en-US" dirty="0"/>
              <a:t>在</a:t>
            </a:r>
            <a:r>
              <a:rPr kumimoji="1" lang="en-US" altLang="zh-CN" dirty="0" err="1"/>
              <a:t>SoC</a:t>
            </a:r>
            <a:r>
              <a:rPr kumimoji="1" lang="zh-CN" altLang="en-US" dirty="0"/>
              <a:t>里面，内容不能变更，所以里面的</a:t>
            </a:r>
            <a:r>
              <a:rPr kumimoji="1" lang="en-US" altLang="zh-CN" dirty="0"/>
              <a:t>primary boot loader</a:t>
            </a:r>
            <a:r>
              <a:rPr kumimoji="1" lang="zh-CN" altLang="en-US" dirty="0"/>
              <a:t>可以相信</a:t>
            </a:r>
            <a:endParaRPr kumimoji="1" lang="en-US" altLang="zh-CN" dirty="0"/>
          </a:p>
          <a:p>
            <a:pPr marL="342900" indent="-342900">
              <a:buFont typeface="+mj-lt"/>
              <a:buAutoNum type="arabicPeriod"/>
            </a:pPr>
            <a:r>
              <a:rPr lang="en-US" altLang="zh-CN" dirty="0"/>
              <a:t>Primary boot loader</a:t>
            </a:r>
            <a:r>
              <a:rPr lang="zh-CN" altLang="en-US" dirty="0"/>
              <a:t>控制读出</a:t>
            </a:r>
            <a:r>
              <a:rPr lang="en-US" altLang="zh-CN" dirty="0"/>
              <a:t>NOR</a:t>
            </a:r>
            <a:r>
              <a:rPr lang="zh-CN" altLang="en-US" dirty="0"/>
              <a:t>里面的</a:t>
            </a:r>
            <a:r>
              <a:rPr lang="en-US" altLang="zh-CN" dirty="0"/>
              <a:t>boot</a:t>
            </a:r>
            <a:r>
              <a:rPr lang="zh-CN" altLang="en-US" dirty="0"/>
              <a:t>数据，因为</a:t>
            </a:r>
            <a:r>
              <a:rPr lang="en-US" altLang="zh-CN" dirty="0" err="1"/>
              <a:t>SoC</a:t>
            </a:r>
            <a:r>
              <a:rPr lang="zh-CN" altLang="en-US" dirty="0"/>
              <a:t>里面的</a:t>
            </a:r>
            <a:r>
              <a:rPr lang="en-US" altLang="zh-CN" dirty="0" err="1"/>
              <a:t>eFuse</a:t>
            </a:r>
            <a:r>
              <a:rPr lang="zh-CN" altLang="en-US" dirty="0"/>
              <a:t>可以验证</a:t>
            </a:r>
            <a:r>
              <a:rPr lang="en-US" altLang="zh-CN" dirty="0"/>
              <a:t>NOR</a:t>
            </a:r>
            <a:r>
              <a:rPr lang="zh-CN" altLang="en-US" dirty="0"/>
              <a:t>中</a:t>
            </a:r>
            <a:r>
              <a:rPr lang="en-US" altLang="zh-CN" dirty="0"/>
              <a:t>boot key</a:t>
            </a:r>
            <a:r>
              <a:rPr lang="zh-CN" altLang="en-US" dirty="0"/>
              <a:t>，所以</a:t>
            </a:r>
            <a:r>
              <a:rPr lang="en-US" altLang="zh-CN" dirty="0"/>
              <a:t>NOR</a:t>
            </a:r>
            <a:r>
              <a:rPr lang="zh-CN" altLang="en-US" dirty="0"/>
              <a:t>里面的东西</a:t>
            </a:r>
            <a:r>
              <a:rPr lang="en-US" altLang="zh-CN" dirty="0"/>
              <a:t>(Secondary Boot Loader</a:t>
            </a:r>
            <a:r>
              <a:rPr lang="zh-CN" altLang="en-US" dirty="0"/>
              <a:t>，</a:t>
            </a:r>
            <a:r>
              <a:rPr lang="en-US" altLang="zh-CN" dirty="0"/>
              <a:t>TF</a:t>
            </a:r>
            <a:r>
              <a:rPr lang="zh-CN" altLang="en-US" dirty="0"/>
              <a:t>，</a:t>
            </a:r>
            <a:r>
              <a:rPr lang="en-US" altLang="zh-CN" dirty="0"/>
              <a:t>normal/secure world OS)</a:t>
            </a:r>
            <a:r>
              <a:rPr lang="zh-CN" altLang="en-US" dirty="0"/>
              <a:t>可以相信</a:t>
            </a:r>
            <a:endParaRPr lang="en-US" altLang="zh-CN" dirty="0"/>
          </a:p>
          <a:p>
            <a:pPr marL="342900" indent="-342900">
              <a:buFont typeface="+mj-lt"/>
              <a:buAutoNum type="arabicPeriod"/>
            </a:pPr>
            <a:r>
              <a:rPr kumimoji="1" lang="zh-CN" altLang="en-US" dirty="0"/>
              <a:t>将上述可以相信的数据展开到</a:t>
            </a:r>
            <a:r>
              <a:rPr kumimoji="1" lang="en-US" altLang="zh-CN" dirty="0"/>
              <a:t>DRAM</a:t>
            </a:r>
            <a:r>
              <a:rPr kumimoji="1" lang="zh-CN" altLang="en-US" dirty="0"/>
              <a:t>上，整个系统可以相信</a:t>
            </a:r>
            <a:endParaRPr kumimoji="1" lang="ja-JP" altLang="en-US" dirty="0"/>
          </a:p>
        </p:txBody>
      </p:sp>
      <p:sp>
        <p:nvSpPr>
          <p:cNvPr id="20" name="テキスト ボックス 19"/>
          <p:cNvSpPr txBox="1"/>
          <p:nvPr/>
        </p:nvSpPr>
        <p:spPr>
          <a:xfrm>
            <a:off x="-2120344" y="9396536"/>
            <a:ext cx="4023858" cy="203132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400" dirty="0"/>
              <a:t>注意：</a:t>
            </a:r>
            <a:endParaRPr lang="en-US" altLang="zh-CN" sz="1400" dirty="0"/>
          </a:p>
          <a:p>
            <a:pPr marL="285750" indent="-285750">
              <a:buFont typeface="Arial" panose="020B0604020202020204" pitchFamily="34" charset="0"/>
              <a:buChar char="•"/>
            </a:pPr>
            <a:r>
              <a:rPr lang="zh-CN" altLang="en-US" sz="1400" dirty="0"/>
              <a:t>图中的</a:t>
            </a:r>
            <a:r>
              <a:rPr lang="en-US" altLang="zh-CN" sz="1400" dirty="0"/>
              <a:t>BL1, BL2, BL3 (1,2,3)</a:t>
            </a:r>
            <a:r>
              <a:rPr lang="zh-CN" altLang="en-US" sz="1400" dirty="0"/>
              <a:t>指</a:t>
            </a:r>
            <a:r>
              <a:rPr lang="en-US" altLang="zh-CN" sz="1400" dirty="0"/>
              <a:t>Bootloader</a:t>
            </a:r>
            <a:r>
              <a:rPr lang="zh-CN" altLang="en-US" sz="1400" dirty="0"/>
              <a:t>的顺序</a:t>
            </a:r>
            <a:endParaRPr lang="en-US" altLang="zh-CN" sz="1400" dirty="0"/>
          </a:p>
          <a:p>
            <a:pPr marL="285750" indent="-285750">
              <a:buFont typeface="Arial" panose="020B0604020202020204" pitchFamily="34" charset="0"/>
              <a:buChar char="•"/>
            </a:pPr>
            <a:r>
              <a:rPr kumimoji="1" lang="zh-CN" altLang="en-US" sz="1400" dirty="0"/>
              <a:t>其对应</a:t>
            </a:r>
            <a:r>
              <a:rPr kumimoji="1" lang="en-US" altLang="zh-CN" sz="1400" dirty="0"/>
              <a:t>ARM</a:t>
            </a:r>
            <a:r>
              <a:rPr kumimoji="1" lang="zh-CN" altLang="en-US" sz="1400" dirty="0"/>
              <a:t>的</a:t>
            </a:r>
            <a:r>
              <a:rPr kumimoji="1" lang="en-US" altLang="zh-CN" sz="1400" dirty="0"/>
              <a:t>Exception Level (EL)</a:t>
            </a:r>
          </a:p>
          <a:p>
            <a:pPr marL="285750" indent="-285750">
              <a:buFont typeface="Arial" panose="020B0604020202020204" pitchFamily="34" charset="0"/>
              <a:buChar char="•"/>
            </a:pPr>
            <a:r>
              <a:rPr lang="en-US" altLang="ja-JP" sz="1400" dirty="0"/>
              <a:t>BL1, BL2, BL31</a:t>
            </a:r>
            <a:r>
              <a:rPr lang="zh-CN" altLang="en-US" sz="1400" dirty="0"/>
              <a:t>实在</a:t>
            </a:r>
            <a:r>
              <a:rPr lang="en-US" altLang="zh-CN" sz="1400" dirty="0"/>
              <a:t>ARM</a:t>
            </a:r>
            <a:r>
              <a:rPr lang="zh-CN" altLang="en-US" sz="1400" dirty="0"/>
              <a:t>的</a:t>
            </a:r>
            <a:r>
              <a:rPr lang="en-US" altLang="zh-CN" sz="1400" dirty="0"/>
              <a:t>EL3</a:t>
            </a:r>
            <a:r>
              <a:rPr lang="zh-CN" altLang="en-US" sz="1400" dirty="0"/>
              <a:t>权限下运行</a:t>
            </a:r>
            <a:endParaRPr lang="en-US" altLang="zh-CN" sz="1400" dirty="0"/>
          </a:p>
          <a:p>
            <a:pPr marL="285750" indent="-285750">
              <a:buFont typeface="Arial" panose="020B0604020202020204" pitchFamily="34" charset="0"/>
              <a:buChar char="•"/>
            </a:pPr>
            <a:r>
              <a:rPr kumimoji="1" lang="zh-CN" altLang="en-US" sz="1400" dirty="0"/>
              <a:t>如果有</a:t>
            </a:r>
            <a:r>
              <a:rPr kumimoji="1" lang="en-US" altLang="zh-CN" sz="1400" dirty="0"/>
              <a:t>hypervisor</a:t>
            </a:r>
            <a:r>
              <a:rPr kumimoji="1" lang="zh-CN" altLang="en-US" sz="1400" dirty="0"/>
              <a:t>，则运行权限是</a:t>
            </a:r>
            <a:r>
              <a:rPr kumimoji="1" lang="en-US" altLang="zh-CN" sz="1400" dirty="0"/>
              <a:t>EL2</a:t>
            </a:r>
          </a:p>
          <a:p>
            <a:pPr marL="285750" indent="-285750">
              <a:buFont typeface="Arial" panose="020B0604020202020204" pitchFamily="34" charset="0"/>
              <a:buChar char="•"/>
            </a:pPr>
            <a:r>
              <a:rPr lang="en-US" altLang="zh-CN" sz="1400" dirty="0"/>
              <a:t>Normal OS</a:t>
            </a:r>
            <a:r>
              <a:rPr lang="zh-CN" altLang="en-US" sz="1400" dirty="0"/>
              <a:t>和</a:t>
            </a:r>
            <a:r>
              <a:rPr lang="en-US" altLang="zh-CN" sz="1400" dirty="0"/>
              <a:t>secure OS</a:t>
            </a:r>
            <a:r>
              <a:rPr lang="zh-CN" altLang="en-US" sz="1400" dirty="0"/>
              <a:t>的运行权限是</a:t>
            </a:r>
            <a:r>
              <a:rPr lang="en-US" altLang="zh-CN" sz="1400" dirty="0"/>
              <a:t>EL1</a:t>
            </a:r>
          </a:p>
          <a:p>
            <a:pPr marL="285750" indent="-285750">
              <a:buFont typeface="Arial" panose="020B0604020202020204" pitchFamily="34" charset="0"/>
              <a:buChar char="•"/>
            </a:pPr>
            <a:r>
              <a:rPr lang="zh-CN" altLang="en-US" sz="1400" dirty="0"/>
              <a:t>两个</a:t>
            </a:r>
            <a:r>
              <a:rPr lang="en-US" altLang="zh-CN" sz="1400" dirty="0"/>
              <a:t>OS</a:t>
            </a:r>
            <a:r>
              <a:rPr lang="zh-CN" altLang="en-US" sz="1400" dirty="0"/>
              <a:t>的各种</a:t>
            </a:r>
            <a:r>
              <a:rPr lang="en-US" altLang="zh-CN" sz="1400" dirty="0"/>
              <a:t>App</a:t>
            </a:r>
            <a:r>
              <a:rPr lang="zh-CN" altLang="en-US" sz="1400" dirty="0"/>
              <a:t>的运行权限是</a:t>
            </a:r>
            <a:r>
              <a:rPr lang="en-US" altLang="zh-CN" sz="1400" dirty="0"/>
              <a:t>EL0</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r>
              <a:rPr lang="en-US" altLang="zh-CN" sz="1400" dirty="0"/>
              <a:t>BL</a:t>
            </a:r>
            <a:r>
              <a:rPr lang="zh-CN" altLang="en-US" sz="1400" dirty="0"/>
              <a:t>和</a:t>
            </a:r>
            <a:r>
              <a:rPr lang="en-US" altLang="zh-CN" sz="1400" dirty="0"/>
              <a:t>EL</a:t>
            </a:r>
            <a:r>
              <a:rPr lang="zh-CN" altLang="en-US" sz="1400"/>
              <a:t>的对应参考右图</a:t>
            </a:r>
            <a:endParaRPr lang="en-US" altLang="zh-CN" sz="1400" dirty="0"/>
          </a:p>
        </p:txBody>
      </p:sp>
      <p:pic>
        <p:nvPicPr>
          <p:cNvPr id="21" name="Picture 2" descr="C:\Users\4039222\Desktop\図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592" y="9252520"/>
            <a:ext cx="5157862" cy="270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61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software package</a:t>
            </a:r>
            <a:r>
              <a:rPr kumimoji="1" lang="zh-CN" altLang="en-US" dirty="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a:t>红色虚线</a:t>
            </a:r>
            <a:r>
              <a:rPr kumimoji="1" lang="en-US" altLang="zh-CN" sz="1200" dirty="0"/>
              <a:t>box</a:t>
            </a:r>
            <a:r>
              <a:rPr kumimoji="1" lang="zh-CN" altLang="en-US" sz="1200" dirty="0"/>
              <a:t>中的东西指在</a:t>
            </a:r>
            <a:r>
              <a:rPr kumimoji="1" lang="en-US" altLang="zh-CN" sz="1200" dirty="0"/>
              <a:t>HU</a:t>
            </a:r>
            <a:r>
              <a:rPr kumimoji="1" lang="zh-CN" altLang="en-US" sz="1200" dirty="0"/>
              <a:t>的</a:t>
            </a:r>
            <a:r>
              <a:rPr kumimoji="1" lang="en-US" altLang="zh-CN" sz="1200" dirty="0" err="1"/>
              <a:t>TrustZone</a:t>
            </a:r>
            <a:r>
              <a:rPr kumimoji="1" lang="zh-CN" altLang="en-US" sz="1200" dirty="0"/>
              <a:t>中</a:t>
            </a:r>
            <a:endParaRPr kumimoji="1" lang="en-US" altLang="zh-CN" sz="1200" dirty="0"/>
          </a:p>
          <a:p>
            <a:pPr algn="r"/>
            <a:r>
              <a:rPr lang="zh-CN" altLang="en-US" sz="1200" dirty="0"/>
              <a:t>事先</a:t>
            </a:r>
            <a:r>
              <a:rPr lang="en-US" altLang="zh-CN" sz="1200" dirty="0"/>
              <a:t>OEM</a:t>
            </a:r>
            <a:r>
              <a:rPr lang="zh-CN" altLang="en-US" sz="1200" dirty="0"/>
              <a:t>和</a:t>
            </a:r>
            <a:r>
              <a:rPr lang="en-US" altLang="zh-CN" sz="1200" dirty="0"/>
              <a:t>HU</a:t>
            </a:r>
            <a:r>
              <a:rPr lang="zh-CN" altLang="en-US" sz="1200" dirty="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为了减少传输量，不传整个</a:t>
            </a:r>
            <a:r>
              <a:rPr kumimoji="1" lang="en-US" altLang="zh-CN" sz="1050" dirty="0"/>
              <a:t>package</a:t>
            </a:r>
            <a:r>
              <a:rPr kumimoji="1" lang="zh-CN" altLang="en-US" sz="1050" dirty="0"/>
              <a:t>给</a:t>
            </a:r>
            <a:r>
              <a:rPr kumimoji="1" lang="en-US" altLang="zh-CN" sz="1050" dirty="0"/>
              <a:t>OEM</a:t>
            </a:r>
          </a:p>
          <a:p>
            <a:r>
              <a:rPr lang="zh-CN" altLang="en-US" sz="1050" dirty="0"/>
              <a:t>只传</a:t>
            </a:r>
            <a:r>
              <a:rPr lang="en-US" altLang="zh-CN" sz="1050" dirty="0"/>
              <a:t>metadata</a:t>
            </a:r>
            <a:r>
              <a:rPr lang="zh-CN" altLang="en-US" sz="1050" dirty="0"/>
              <a:t>和</a:t>
            </a:r>
            <a:r>
              <a:rPr lang="en-US" altLang="zh-CN" sz="1050" dirty="0"/>
              <a:t>package</a:t>
            </a:r>
            <a:r>
              <a:rPr lang="zh-CN" altLang="en-US" sz="1050" dirty="0"/>
              <a:t>的</a:t>
            </a:r>
            <a:r>
              <a:rPr lang="en-US" altLang="zh-CN" sz="1050" dirty="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a:t>下面，两张图时</a:t>
            </a:r>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的署名认证</a:t>
            </a:r>
            <a:r>
              <a:rPr kumimoji="1" lang="en-US" altLang="zh-CN" sz="1400" b="1" dirty="0">
                <a:solidFill>
                  <a:srgbClr val="FF0000"/>
                </a:solidFill>
              </a:rPr>
              <a:t>sequence </a:t>
            </a:r>
          </a:p>
          <a:p>
            <a:r>
              <a:rPr kumimoji="1" lang="zh-CN" altLang="en-US" sz="1400" dirty="0"/>
              <a:t>和 </a:t>
            </a:r>
            <a:endParaRPr kumimoji="1" lang="en-US" altLang="zh-CN" sz="1400" dirty="0"/>
          </a:p>
          <a:p>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的解密</a:t>
            </a:r>
            <a:r>
              <a:rPr kumimoji="1" lang="en-US" altLang="zh-CN" sz="1400" b="1" dirty="0">
                <a:solidFill>
                  <a:srgbClr val="FF0000"/>
                </a:solidFill>
              </a:rPr>
              <a:t>key exchange</a:t>
            </a:r>
            <a:r>
              <a:rPr kumimoji="1" lang="zh-CN" altLang="en-US" sz="1400" b="1" dirty="0">
                <a:solidFill>
                  <a:srgbClr val="FF0000"/>
                </a:solidFill>
              </a:rPr>
              <a:t>的流程</a:t>
            </a:r>
            <a:endParaRPr kumimoji="1" lang="en-US" altLang="zh-CN" sz="1400" b="1" dirty="0">
              <a:solidFill>
                <a:srgbClr val="FF0000"/>
              </a:solidFill>
            </a:endParaRPr>
          </a:p>
          <a:p>
            <a:r>
              <a:rPr lang="zh-CN" altLang="en-US" sz="1400" dirty="0"/>
              <a:t>这两个设计是</a:t>
            </a:r>
            <a:r>
              <a:rPr lang="en-US" altLang="zh-CN" sz="1400" dirty="0"/>
              <a:t>PASA</a:t>
            </a:r>
            <a:r>
              <a:rPr lang="zh-CN" altLang="en-US" sz="1400" dirty="0"/>
              <a:t>的</a:t>
            </a:r>
            <a:r>
              <a:rPr lang="en-US" altLang="zh-CN" sz="1400" dirty="0"/>
              <a:t>Eric</a:t>
            </a:r>
            <a:r>
              <a:rPr lang="zh-CN" altLang="en-US" sz="1400" dirty="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a:t>TEK</a:t>
            </a:r>
            <a:r>
              <a:rPr lang="zh-CN" altLang="en-US" sz="1200" dirty="0"/>
              <a:t>是</a:t>
            </a:r>
            <a:r>
              <a:rPr lang="en-US" altLang="zh-CN" sz="1200" dirty="0"/>
              <a:t>OEM</a:t>
            </a:r>
            <a:r>
              <a:rPr lang="zh-CN" altLang="en-US" sz="1200" dirty="0"/>
              <a:t>和</a:t>
            </a:r>
            <a:r>
              <a:rPr lang="en-US" altLang="zh-CN" sz="1200" dirty="0"/>
              <a:t>HU</a:t>
            </a:r>
            <a:r>
              <a:rPr lang="zh-CN" altLang="en-US" sz="1200" dirty="0"/>
              <a:t>事先共享好的</a:t>
            </a:r>
            <a:r>
              <a:rPr lang="en-US" altLang="zh-CN" sz="1200" dirty="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a:t>SW Update = software package</a:t>
            </a:r>
          </a:p>
          <a:p>
            <a:r>
              <a:rPr lang="zh-CN" altLang="en-US" sz="1200" dirty="0"/>
              <a:t>是被加密了之后再传给</a:t>
            </a:r>
            <a:r>
              <a:rPr lang="en-US" altLang="zh-CN" sz="1200" dirty="0"/>
              <a:t>HU</a:t>
            </a:r>
            <a:r>
              <a:rPr lang="zh-CN" altLang="en-US" sz="1200" dirty="0"/>
              <a:t>的</a:t>
            </a:r>
            <a:endParaRPr lang="en-US" altLang="zh-CN" sz="1200" dirty="0"/>
          </a:p>
          <a:p>
            <a:r>
              <a:rPr kumimoji="1" lang="zh-CN" altLang="en-US" sz="1200" dirty="0"/>
              <a:t>加密用</a:t>
            </a:r>
            <a:r>
              <a:rPr kumimoji="1" lang="en-US" altLang="zh-CN" sz="1200" dirty="0"/>
              <a:t>key</a:t>
            </a:r>
            <a:r>
              <a:rPr kumimoji="1" lang="zh-CN" altLang="en-US" sz="1200" dirty="0"/>
              <a:t>是</a:t>
            </a:r>
            <a:r>
              <a:rPr kumimoji="1" lang="en-US" altLang="zh-CN" sz="1200" dirty="0"/>
              <a:t>PASA</a:t>
            </a:r>
            <a:r>
              <a:rPr kumimoji="1" lang="zh-CN" altLang="en-US" sz="1200" dirty="0"/>
              <a:t>的</a:t>
            </a:r>
            <a:r>
              <a:rPr kumimoji="1" lang="en-US" altLang="zh-CN" sz="1200" dirty="0" err="1"/>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key exchange</a:t>
            </a:r>
            <a:r>
              <a:rPr kumimoji="1" lang="zh-CN" altLang="en-US" dirty="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a:t>OEM</a:t>
            </a:r>
            <a:r>
              <a:rPr kumimoji="1" lang="zh-CN" altLang="en-US" sz="1400" dirty="0"/>
              <a:t>的</a:t>
            </a:r>
            <a:r>
              <a:rPr kumimoji="1" lang="en-US" altLang="zh-CN" sz="1400" dirty="0"/>
              <a:t>private key</a:t>
            </a:r>
            <a:r>
              <a:rPr kumimoji="1" lang="zh-CN" altLang="en-US" sz="1400" dirty="0"/>
              <a:t>只有</a:t>
            </a:r>
            <a:r>
              <a:rPr kumimoji="1" lang="en-US" altLang="zh-CN" sz="1400" dirty="0"/>
              <a:t>OEM</a:t>
            </a:r>
            <a:r>
              <a:rPr kumimoji="1" lang="zh-CN" altLang="en-US" sz="1400" dirty="0"/>
              <a:t>和</a:t>
            </a:r>
            <a:r>
              <a:rPr kumimoji="1" lang="en-US" altLang="zh-CN" sz="1400" dirty="0"/>
              <a:t>HU</a:t>
            </a:r>
            <a:r>
              <a:rPr kumimoji="1" lang="zh-CN" altLang="en-US" sz="1400" dirty="0"/>
              <a:t>的</a:t>
            </a:r>
            <a:r>
              <a:rPr kumimoji="1" lang="en-US" altLang="zh-CN" sz="1400" dirty="0" err="1"/>
              <a:t>trustzone</a:t>
            </a:r>
            <a:r>
              <a:rPr kumimoji="1" lang="zh-CN" altLang="en-US" sz="1400" dirty="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蓝色虚线</a:t>
            </a:r>
            <a:r>
              <a:rPr kumimoji="1" lang="en-US" altLang="zh-CN" sz="1050" dirty="0"/>
              <a:t>box</a:t>
            </a:r>
            <a:r>
              <a:rPr kumimoji="1" lang="zh-CN" altLang="en-US" sz="1050" dirty="0"/>
              <a:t>中是一整个</a:t>
            </a:r>
            <a:r>
              <a:rPr kumimoji="1" lang="en-US" altLang="zh-CN" sz="1050" dirty="0"/>
              <a:t>OTA package</a:t>
            </a:r>
            <a:r>
              <a:rPr kumimoji="1" lang="zh-CN" altLang="en-US" sz="1050" dirty="0"/>
              <a:t>，是加密的，加密用</a:t>
            </a:r>
            <a:r>
              <a:rPr kumimoji="1" lang="en-US" altLang="zh-CN" sz="1050" dirty="0"/>
              <a:t>key exchange</a:t>
            </a:r>
            <a:r>
              <a:rPr kumimoji="1" lang="zh-CN" altLang="en-US" sz="105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84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a:solidFill>
                  <a:srgbClr val="FF0000"/>
                </a:solidFill>
              </a:rPr>
              <a:t>EAL</a:t>
            </a:r>
            <a:r>
              <a:rPr kumimoji="1" lang="en-US" altLang="ja-JP" dirty="0">
                <a:solidFill>
                  <a:srgbClr val="FF0000"/>
                </a:solidFill>
              </a:rPr>
              <a:t> </a:t>
            </a:r>
            <a:r>
              <a:rPr kumimoji="1" lang="en-US" altLang="ja-JP" dirty="0"/>
              <a:t>(</a:t>
            </a:r>
            <a:r>
              <a:rPr kumimoji="1" lang="zh-CN" altLang="en-US" dirty="0"/>
              <a:t>最低</a:t>
            </a:r>
            <a:r>
              <a:rPr kumimoji="1" lang="en-US" altLang="ja-JP" dirty="0"/>
              <a:t>1~7</a:t>
            </a:r>
            <a:r>
              <a:rPr lang="zh-CN" altLang="en-US" dirty="0"/>
              <a:t>最高</a:t>
            </a:r>
            <a:r>
              <a:rPr kumimoji="1" lang="en-US" altLang="ja-JP" dirty="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p>
          <a:p>
            <a:pPr marL="285750" indent="-285750">
              <a:buFont typeface="Arial" panose="020B0604020202020204" pitchFamily="34" charset="0"/>
              <a:buChar char="•"/>
            </a:pPr>
            <a:r>
              <a:rPr lang="en-US" altLang="ja-JP" dirty="0"/>
              <a:t>To 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p>
          <a:p>
            <a:pPr marL="285750" indent="-285750">
              <a:buFont typeface="Arial" panose="020B0604020202020204" pitchFamily="34" charset="0"/>
              <a:buChar char="•"/>
            </a:pPr>
            <a:r>
              <a:rPr kumimoji="1" lang="zh-CN" altLang="en-US" dirty="0"/>
              <a:t>一般来讲，作为</a:t>
            </a:r>
            <a:r>
              <a:rPr kumimoji="1" lang="en-US" altLang="zh-CN" dirty="0"/>
              <a:t>vendor</a:t>
            </a:r>
            <a:r>
              <a:rPr kumimoji="1" lang="zh-CN" altLang="en-US" dirty="0"/>
              <a:t>而言最常用的是</a:t>
            </a:r>
            <a:r>
              <a:rPr kumimoji="1" lang="en-US" altLang="zh-CN" dirty="0">
                <a:solidFill>
                  <a:srgbClr val="FF0000"/>
                </a:solidFill>
              </a:rPr>
              <a:t>EAL4</a:t>
            </a:r>
            <a:r>
              <a:rPr lang="en-US" altLang="zh-CN" dirty="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a:t>EAL1: Functionally Tested</a:t>
            </a:r>
          </a:p>
          <a:p>
            <a:pPr marL="285750" indent="-285750">
              <a:buFont typeface="Arial" panose="020B0604020202020204" pitchFamily="34" charset="0"/>
              <a:buChar char="•"/>
            </a:pPr>
            <a:r>
              <a:rPr lang="en-US" altLang="ja-JP" dirty="0"/>
              <a:t>EAL2: Structurally Tested</a:t>
            </a:r>
          </a:p>
          <a:p>
            <a:pPr marL="285750" indent="-285750">
              <a:buFont typeface="Arial" panose="020B0604020202020204" pitchFamily="34" charset="0"/>
              <a:buChar char="•"/>
            </a:pPr>
            <a:r>
              <a:rPr lang="en-US" altLang="ja-JP" dirty="0"/>
              <a:t>EAL3: Methodically Tested and Checked</a:t>
            </a:r>
          </a:p>
          <a:p>
            <a:pPr marL="285750" indent="-285750">
              <a:buFont typeface="Arial" panose="020B0604020202020204" pitchFamily="34" charset="0"/>
              <a:buChar char="•"/>
            </a:pPr>
            <a:r>
              <a:rPr lang="en-US" altLang="ja-JP" dirty="0"/>
              <a:t>EAL4: Methodically Designed, Tested and Reviewed</a:t>
            </a:r>
          </a:p>
          <a:p>
            <a:pPr marL="285750" indent="-285750">
              <a:buFont typeface="Arial" panose="020B0604020202020204" pitchFamily="34" charset="0"/>
              <a:buChar char="•"/>
            </a:pPr>
            <a:r>
              <a:rPr lang="en-US" altLang="ja-JP" dirty="0"/>
              <a:t>EAL5: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a:t>EAL6: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a:t>EAL7: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28820</TotalTime>
  <Words>50889</Words>
  <Application>Microsoft Office PowerPoint</Application>
  <PresentationFormat>On-screen Show (4:3)</PresentationFormat>
  <Paragraphs>3895</Paragraphs>
  <Slides>165</Slides>
  <Notes>15</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4</vt:i4>
      </vt:variant>
      <vt:variant>
        <vt:lpstr>Slide Titles</vt:lpstr>
      </vt:variant>
      <vt:variant>
        <vt:i4>165</vt:i4>
      </vt:variant>
    </vt:vector>
  </HeadingPairs>
  <TitlesOfParts>
    <vt:vector size="197" baseType="lpstr">
      <vt:lpstr>Arial Unicode MS</vt:lpstr>
      <vt:lpstr>DejaVu Sans Mono</vt:lpstr>
      <vt:lpstr>HGｺﾞｼｯｸM</vt:lpstr>
      <vt:lpstr>HGPｺﾞｼｯｸM</vt:lpstr>
      <vt:lpstr>Inconsolata</vt:lpstr>
      <vt:lpstr>inherit</vt:lpstr>
      <vt:lpstr>Meiryo UI</vt:lpstr>
      <vt:lpstr>montserrat</vt:lpstr>
      <vt:lpstr>ＭＳ 明朝</vt:lpstr>
      <vt:lpstr>ＭＳ Ｐゴシック</vt:lpstr>
      <vt:lpstr>Open Sans</vt:lpstr>
      <vt:lpstr>PT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Visio.Drawing.11</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3973</cp:revision>
  <dcterms:created xsi:type="dcterms:W3CDTF">2016-01-14T23:49:10Z</dcterms:created>
  <dcterms:modified xsi:type="dcterms:W3CDTF">2018-10-08T12:03:31Z</dcterms:modified>
</cp:coreProperties>
</file>